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9"/>
  </p:notesMasterIdLst>
  <p:sldIdLst>
    <p:sldId id="258" r:id="rId2"/>
    <p:sldId id="333" r:id="rId3"/>
    <p:sldId id="265" r:id="rId4"/>
    <p:sldId id="259" r:id="rId5"/>
    <p:sldId id="261" r:id="rId6"/>
    <p:sldId id="262" r:id="rId7"/>
    <p:sldId id="263" r:id="rId8"/>
    <p:sldId id="264" r:id="rId9"/>
    <p:sldId id="266" r:id="rId10"/>
    <p:sldId id="267" r:id="rId11"/>
    <p:sldId id="298" r:id="rId12"/>
    <p:sldId id="299" r:id="rId13"/>
    <p:sldId id="300" r:id="rId14"/>
    <p:sldId id="301" r:id="rId15"/>
    <p:sldId id="273"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27" r:id="rId32"/>
    <p:sldId id="330" r:id="rId33"/>
    <p:sldId id="328" r:id="rId34"/>
    <p:sldId id="331" r:id="rId35"/>
    <p:sldId id="329" r:id="rId36"/>
    <p:sldId id="332" r:id="rId37"/>
    <p:sldId id="323" r:id="rId38"/>
    <p:sldId id="324" r:id="rId39"/>
    <p:sldId id="325" r:id="rId40"/>
    <p:sldId id="326" r:id="rId41"/>
    <p:sldId id="268" r:id="rId42"/>
    <p:sldId id="318" r:id="rId43"/>
    <p:sldId id="269" r:id="rId44"/>
    <p:sldId id="270" r:id="rId45"/>
    <p:sldId id="271" r:id="rId46"/>
    <p:sldId id="272" r:id="rId47"/>
    <p:sldId id="274" r:id="rId48"/>
    <p:sldId id="276" r:id="rId49"/>
    <p:sldId id="275" r:id="rId50"/>
    <p:sldId id="277" r:id="rId51"/>
    <p:sldId id="278" r:id="rId52"/>
    <p:sldId id="320" r:id="rId53"/>
    <p:sldId id="290" r:id="rId54"/>
    <p:sldId id="280" r:id="rId55"/>
    <p:sldId id="281" r:id="rId56"/>
    <p:sldId id="282" r:id="rId57"/>
    <p:sldId id="283" r:id="rId58"/>
    <p:sldId id="284" r:id="rId59"/>
    <p:sldId id="319" r:id="rId60"/>
    <p:sldId id="279" r:id="rId61"/>
    <p:sldId id="285" r:id="rId62"/>
    <p:sldId id="321" r:id="rId63"/>
    <p:sldId id="286" r:id="rId64"/>
    <p:sldId id="287" r:id="rId65"/>
    <p:sldId id="288" r:id="rId66"/>
    <p:sldId id="289" r:id="rId67"/>
    <p:sldId id="322" r:id="rId68"/>
    <p:sldId id="291" r:id="rId69"/>
    <p:sldId id="292" r:id="rId70"/>
    <p:sldId id="294" r:id="rId71"/>
    <p:sldId id="293" r:id="rId72"/>
    <p:sldId id="295" r:id="rId73"/>
    <p:sldId id="296" r:id="rId74"/>
    <p:sldId id="297" r:id="rId75"/>
    <p:sldId id="334" r:id="rId76"/>
    <p:sldId id="335" r:id="rId77"/>
    <p:sldId id="336" r:id="rId7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F3600CB5-D69D-428D-B35F-35025E24F264}">
          <p14:sldIdLst>
            <p14:sldId id="258"/>
          </p14:sldIdLst>
        </p14:section>
        <p14:section name="1.1 The Nature of Time Series Data" id="{E472DCCE-08E1-44ED-B244-AE8657DABE2C}">
          <p14:sldIdLst>
            <p14:sldId id="333"/>
            <p14:sldId id="265"/>
            <p14:sldId id="259"/>
            <p14:sldId id="261"/>
            <p14:sldId id="262"/>
            <p14:sldId id="263"/>
            <p14:sldId id="264"/>
          </p14:sldIdLst>
        </p14:section>
        <p14:section name="1.2 Time Series Statistical Models" id="{A2CC1315-8194-41FD-8124-2B6239C6427E}">
          <p14:sldIdLst>
            <p14:sldId id="266"/>
            <p14:sldId id="267"/>
            <p14:sldId id="298"/>
            <p14:sldId id="299"/>
            <p14:sldId id="300"/>
            <p14:sldId id="301"/>
            <p14:sldId id="273"/>
            <p14:sldId id="303"/>
            <p14:sldId id="304"/>
            <p14:sldId id="305"/>
            <p14:sldId id="306"/>
            <p14:sldId id="307"/>
            <p14:sldId id="308"/>
            <p14:sldId id="309"/>
            <p14:sldId id="310"/>
            <p14:sldId id="311"/>
            <p14:sldId id="312"/>
            <p14:sldId id="313"/>
            <p14:sldId id="314"/>
            <p14:sldId id="315"/>
            <p14:sldId id="316"/>
            <p14:sldId id="317"/>
            <p14:sldId id="327"/>
            <p14:sldId id="330"/>
            <p14:sldId id="328"/>
            <p14:sldId id="331"/>
            <p14:sldId id="329"/>
            <p14:sldId id="332"/>
            <p14:sldId id="323"/>
            <p14:sldId id="324"/>
            <p14:sldId id="325"/>
            <p14:sldId id="326"/>
            <p14:sldId id="268"/>
            <p14:sldId id="318"/>
            <p14:sldId id="269"/>
            <p14:sldId id="270"/>
            <p14:sldId id="271"/>
            <p14:sldId id="272"/>
          </p14:sldIdLst>
        </p14:section>
        <p14:section name="1.3 Measures of Dependence" id="{CEEE4EBC-560E-44BA-B17C-CA283B1562EF}">
          <p14:sldIdLst>
            <p14:sldId id="274"/>
            <p14:sldId id="276"/>
            <p14:sldId id="275"/>
            <p14:sldId id="277"/>
            <p14:sldId id="278"/>
            <p14:sldId id="320"/>
          </p14:sldIdLst>
        </p14:section>
        <p14:section name="1.4 Stationary Time Series" id="{7D5E0D7B-FDD5-4147-9977-0AD0804059ED}">
          <p14:sldIdLst>
            <p14:sldId id="290"/>
            <p14:sldId id="280"/>
            <p14:sldId id="281"/>
            <p14:sldId id="282"/>
            <p14:sldId id="283"/>
            <p14:sldId id="284"/>
            <p14:sldId id="319"/>
          </p14:sldIdLst>
        </p14:section>
        <p14:section name="1.5 Estimation of Correlation" id="{479FE1D3-CFED-4EAB-BE2F-B6F97949A4E4}">
          <p14:sldIdLst>
            <p14:sldId id="279"/>
            <p14:sldId id="285"/>
            <p14:sldId id="321"/>
            <p14:sldId id="286"/>
            <p14:sldId id="287"/>
            <p14:sldId id="288"/>
            <p14:sldId id="289"/>
            <p14:sldId id="322"/>
            <p14:sldId id="291"/>
            <p14:sldId id="292"/>
            <p14:sldId id="294"/>
            <p14:sldId id="293"/>
            <p14:sldId id="295"/>
            <p14:sldId id="296"/>
            <p14:sldId id="297"/>
            <p14:sldId id="334"/>
            <p14:sldId id="335"/>
            <p14:sldId id="336"/>
          </p14:sldIdLst>
        </p14:section>
      </p14:sectionLst>
    </p:ex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5" roundtripDataSignature="AMtx7mhnjmrba+C6DR8flyoaMb9jOi3m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A06BA"/>
    <a:srgbClr val="4542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77" autoAdjust="0"/>
    <p:restoredTop sz="91964" autoAdjust="0"/>
  </p:normalViewPr>
  <p:slideViewPr>
    <p:cSldViewPr snapToGrid="0">
      <p:cViewPr varScale="1">
        <p:scale>
          <a:sx n="72" d="100"/>
          <a:sy n="72" d="100"/>
        </p:scale>
        <p:origin x="108" y="52"/>
      </p:cViewPr>
      <p:guideLst>
        <p:guide orient="horz" pos="2160"/>
        <p:guide pos="3840"/>
      </p:guideLst>
    </p:cSldViewPr>
  </p:slideViewPr>
  <p:outlineViewPr>
    <p:cViewPr>
      <p:scale>
        <a:sx n="33" d="100"/>
        <a:sy n="33" d="100"/>
      </p:scale>
      <p:origin x="53" y="1843"/>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30T13:19:38.690"/>
    </inkml:context>
    <inkml:brush xml:id="br0">
      <inkml:brushProperty name="width" value="0.1" units="cm"/>
      <inkml:brushProperty name="height" value="0.1" units="cm"/>
    </inkml:brush>
  </inkml:definitions>
  <inkml:trace contextRef="#ctx0" brushRef="#br0">0 1 2144,'0'0'0,"0"0"-1632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53511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097416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6517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90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5341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24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644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910.png"/><Relationship Id="rId5" Type="http://schemas.openxmlformats.org/officeDocument/2006/relationships/image" Target="../media/image80.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0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image" Target="../media/image1210.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customXml" Target="../ink/ink1.xml"/><Relationship Id="rId4" Type="http://schemas.openxmlformats.org/officeDocument/2006/relationships/image" Target="../media/image14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5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10.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341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351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3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3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38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9.png"/><Relationship Id="rId1" Type="http://schemas.openxmlformats.org/officeDocument/2006/relationships/slideLayout" Target="../slideLayouts/slideLayout5.xml"/><Relationship Id="rId4" Type="http://schemas.openxmlformats.org/officeDocument/2006/relationships/image" Target="../media/image1100.png"/></Relationships>
</file>

<file path=ppt/slides/_rels/slide42.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0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0.png"/><Relationship Id="rId1" Type="http://schemas.openxmlformats.org/officeDocument/2006/relationships/slideLayout" Target="../slideLayouts/slideLayout5.xml"/><Relationship Id="rId4" Type="http://schemas.openxmlformats.org/officeDocument/2006/relationships/image" Target="../media/image1800.png"/></Relationships>
</file>

<file path=ppt/slides/_rels/slide4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00.png"/><Relationship Id="rId2" Type="http://schemas.openxmlformats.org/officeDocument/2006/relationships/image" Target="../media/image2100.png"/><Relationship Id="rId1" Type="http://schemas.openxmlformats.org/officeDocument/2006/relationships/slideLayout" Target="../slideLayouts/slideLayout5.xml"/><Relationship Id="rId4" Type="http://schemas.openxmlformats.org/officeDocument/2006/relationships/image" Target="../media/image2300.png"/></Relationships>
</file>

<file path=ppt/slides/_rels/slide49.xml.rels><?xml version="1.0" encoding="UTF-8" standalone="yes"?>
<Relationships xmlns="http://schemas.openxmlformats.org/package/2006/relationships"><Relationship Id="rId3" Type="http://schemas.openxmlformats.org/officeDocument/2006/relationships/image" Target="../media/image2500.png"/><Relationship Id="rId2" Type="http://schemas.openxmlformats.org/officeDocument/2006/relationships/image" Target="../media/image510.png"/><Relationship Id="rId1" Type="http://schemas.openxmlformats.org/officeDocument/2006/relationships/slideLayout" Target="../slideLayouts/slideLayout5.xml"/><Relationship Id="rId4" Type="http://schemas.openxmlformats.org/officeDocument/2006/relationships/image" Target="../media/image260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70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80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00.png"/><Relationship Id="rId2" Type="http://schemas.openxmlformats.org/officeDocument/2006/relationships/image" Target="../media/image290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00.png"/><Relationship Id="rId2" Type="http://schemas.openxmlformats.org/officeDocument/2006/relationships/image" Target="../media/image311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30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00.png"/><Relationship Id="rId2" Type="http://schemas.openxmlformats.org/officeDocument/2006/relationships/image" Target="../media/image341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3.xml"/><Relationship Id="rId4" Type="http://schemas.openxmlformats.org/officeDocument/2006/relationships/image" Target="../media/image5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46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4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48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0.png"/></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a:t>
            </a:r>
          </a:p>
        </p:txBody>
      </p:sp>
      <p:sp>
        <p:nvSpPr>
          <p:cNvPr id="3" name="Подзаголовок 2"/>
          <p:cNvSpPr>
            <a:spLocks noGrp="1"/>
          </p:cNvSpPr>
          <p:nvPr>
            <p:ph type="subTitle" idx="1"/>
          </p:nvPr>
        </p:nvSpPr>
        <p:spPr/>
        <p:txBody>
          <a:bodyPr/>
          <a:lstStyle/>
          <a:p>
            <a:endParaRPr lang="en-US"/>
          </a:p>
        </p:txBody>
      </p:sp>
      <p:pic>
        <p:nvPicPr>
          <p:cNvPr id="5" name="Picture 2" descr="Schulich Ranked #1 in the World in Responsible Business | Schulich ...">
            <a:extLst>
              <a:ext uri="{FF2B5EF4-FFF2-40B4-BE49-F238E27FC236}">
                <a16:creationId xmlns:a16="http://schemas.microsoft.com/office/drawing/2014/main" id="{FA2420F6-0650-44C4-AEB4-93E5197E3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35" b="10533"/>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412221-2377-46BB-B404-16E9D251CB89}"/>
              </a:ext>
            </a:extLst>
          </p:cNvPr>
          <p:cNvSpPr txBox="1"/>
          <p:nvPr/>
        </p:nvSpPr>
        <p:spPr>
          <a:xfrm>
            <a:off x="702889" y="6622534"/>
            <a:ext cx="4569792" cy="215444"/>
          </a:xfrm>
          <a:prstGeom prst="rect">
            <a:avLst/>
          </a:prstGeom>
          <a:noFill/>
        </p:spPr>
        <p:txBody>
          <a:bodyPr wrap="square" rtlCol="0">
            <a:spAutoFit/>
          </a:bodyPr>
          <a:lstStyle/>
          <a:p>
            <a:pPr algn="l"/>
            <a:r>
              <a:rPr lang="en-US" sz="800" b="1" kern="1200" spc="80" baseline="0" dirty="0">
                <a:solidFill>
                  <a:schemeClr val="bg1"/>
                </a:solidFill>
                <a:latin typeface="Arial" panose="020B0604020202020204" pitchFamily="34" charset="0"/>
                <a:cs typeface="Arial" panose="020B0604020202020204" pitchFamily="34" charset="0"/>
              </a:rPr>
              <a:t>Data Science II</a:t>
            </a:r>
          </a:p>
        </p:txBody>
      </p:sp>
      <p:sp>
        <p:nvSpPr>
          <p:cNvPr id="7" name="TextBox 6">
            <a:extLst>
              <a:ext uri="{FF2B5EF4-FFF2-40B4-BE49-F238E27FC236}">
                <a16:creationId xmlns:a16="http://schemas.microsoft.com/office/drawing/2014/main" id="{179118DD-4C78-4EA9-8882-D43C4745C99C}"/>
              </a:ext>
            </a:extLst>
          </p:cNvPr>
          <p:cNvSpPr txBox="1"/>
          <p:nvPr/>
        </p:nvSpPr>
        <p:spPr>
          <a:xfrm>
            <a:off x="702894" y="6447134"/>
            <a:ext cx="5512001" cy="215444"/>
          </a:xfrm>
          <a:prstGeom prst="rect">
            <a:avLst/>
          </a:prstGeom>
          <a:noFill/>
        </p:spPr>
        <p:txBody>
          <a:bodyPr wrap="square" rtlCol="0">
            <a:spAutoFit/>
          </a:bodyPr>
          <a:lstStyle/>
          <a:p>
            <a:pPr algn="l"/>
            <a:r>
              <a:rPr lang="en-US" sz="800" b="1" kern="1200" spc="80" baseline="0" dirty="0">
                <a:solidFill>
                  <a:schemeClr val="bg1"/>
                </a:solidFill>
                <a:latin typeface="Arial" panose="020B0604020202020204" pitchFamily="34" charset="0"/>
                <a:cs typeface="Arial" panose="020B0604020202020204" pitchFamily="34" charset="0"/>
              </a:rPr>
              <a:t>SCHULICH SCHOOL OF BUSINESS | MBAN 61</a:t>
            </a:r>
            <a:r>
              <a:rPr lang="uk-UA" sz="800" b="1" kern="1200" spc="80" baseline="0" dirty="0">
                <a:solidFill>
                  <a:schemeClr val="bg1"/>
                </a:solidFill>
                <a:latin typeface="Arial" panose="020B0604020202020204" pitchFamily="34" charset="0"/>
                <a:cs typeface="Arial" panose="020B0604020202020204" pitchFamily="34" charset="0"/>
              </a:rPr>
              <a:t>2</a:t>
            </a:r>
            <a:r>
              <a:rPr lang="en-US" sz="800" b="1" kern="1200" spc="80" baseline="0" dirty="0">
                <a:solidFill>
                  <a:schemeClr val="bg1"/>
                </a:solidFill>
                <a:latin typeface="Arial" panose="020B0604020202020204" pitchFamily="34" charset="0"/>
                <a:cs typeface="Arial" panose="020B0604020202020204" pitchFamily="34" charset="0"/>
              </a:rPr>
              <a:t>0</a:t>
            </a:r>
          </a:p>
        </p:txBody>
      </p:sp>
      <p:sp>
        <p:nvSpPr>
          <p:cNvPr id="8" name="TextBox 7">
            <a:extLst>
              <a:ext uri="{FF2B5EF4-FFF2-40B4-BE49-F238E27FC236}">
                <a16:creationId xmlns:a16="http://schemas.microsoft.com/office/drawing/2014/main" id="{DEAD0968-CE62-429D-8BC1-51C0E7677A97}"/>
              </a:ext>
            </a:extLst>
          </p:cNvPr>
          <p:cNvSpPr txBox="1"/>
          <p:nvPr/>
        </p:nvSpPr>
        <p:spPr>
          <a:xfrm>
            <a:off x="13099725" y="6622534"/>
            <a:ext cx="2251145" cy="215444"/>
          </a:xfrm>
          <a:prstGeom prst="rect">
            <a:avLst/>
          </a:prstGeom>
          <a:noFill/>
        </p:spPr>
        <p:txBody>
          <a:bodyPr wrap="square" rtlCol="0">
            <a:spAutoFit/>
          </a:bodyPr>
          <a:lstStyle/>
          <a:p>
            <a:pPr algn="r"/>
            <a:r>
              <a:rPr lang="en-US" sz="800" b="1" kern="1200" spc="80" baseline="0" dirty="0">
                <a:solidFill>
                  <a:schemeClr val="bg1"/>
                </a:solidFill>
                <a:latin typeface="Arial" panose="020B0604020202020204" pitchFamily="34" charset="0"/>
                <a:cs typeface="Arial" panose="020B0604020202020204" pitchFamily="34" charset="0"/>
              </a:rPr>
              <a:t>2020</a:t>
            </a:r>
          </a:p>
        </p:txBody>
      </p:sp>
      <p:sp>
        <p:nvSpPr>
          <p:cNvPr id="9" name="TextBox 8">
            <a:extLst>
              <a:ext uri="{FF2B5EF4-FFF2-40B4-BE49-F238E27FC236}">
                <a16:creationId xmlns:a16="http://schemas.microsoft.com/office/drawing/2014/main" id="{F3C3147F-EC15-4D55-86D0-B44821DE72F3}"/>
              </a:ext>
            </a:extLst>
          </p:cNvPr>
          <p:cNvSpPr txBox="1"/>
          <p:nvPr/>
        </p:nvSpPr>
        <p:spPr>
          <a:xfrm>
            <a:off x="13099726" y="6447134"/>
            <a:ext cx="2251145" cy="215444"/>
          </a:xfrm>
          <a:prstGeom prst="rect">
            <a:avLst/>
          </a:prstGeom>
          <a:noFill/>
        </p:spPr>
        <p:txBody>
          <a:bodyPr wrap="square" rtlCol="0">
            <a:spAutoFit/>
          </a:bodyPr>
          <a:lstStyle/>
          <a:p>
            <a:pPr algn="r"/>
            <a:r>
              <a:rPr lang="en-US" sz="800" b="1" kern="1200" spc="80" baseline="0" dirty="0">
                <a:solidFill>
                  <a:schemeClr val="bg1"/>
                </a:solidFill>
                <a:latin typeface="Arial" panose="020B0604020202020204" pitchFamily="34" charset="0"/>
                <a:cs typeface="Arial" panose="020B0604020202020204" pitchFamily="34" charset="0"/>
              </a:rPr>
              <a:t>MODULE 1</a:t>
            </a:r>
          </a:p>
        </p:txBody>
      </p:sp>
      <p:pic>
        <p:nvPicPr>
          <p:cNvPr id="10" name="Picture 14">
            <a:extLst>
              <a:ext uri="{FF2B5EF4-FFF2-40B4-BE49-F238E27FC236}">
                <a16:creationId xmlns:a16="http://schemas.microsoft.com/office/drawing/2014/main" id="{F62032DF-ADA7-4BD7-A4A1-D63C03EA3755}"/>
              </a:ext>
            </a:extLst>
          </p:cNvPr>
          <p:cNvPicPr>
            <a:picLocks noChangeAspect="1"/>
          </p:cNvPicPr>
          <p:nvPr/>
        </p:nvPicPr>
        <p:blipFill rotWithShape="1">
          <a:blip r:embed="rId4"/>
          <a:srcRect l="13066" t="17107" r="49469" b="2690"/>
          <a:stretch/>
        </p:blipFill>
        <p:spPr>
          <a:xfrm>
            <a:off x="14383099" y="251967"/>
            <a:ext cx="1110015" cy="832511"/>
          </a:xfrm>
          <a:prstGeom prst="ellipse">
            <a:avLst/>
          </a:prstGeom>
        </p:spPr>
      </p:pic>
      <p:sp>
        <p:nvSpPr>
          <p:cNvPr id="11" name="Content Placeholder 3">
            <a:extLst>
              <a:ext uri="{FF2B5EF4-FFF2-40B4-BE49-F238E27FC236}">
                <a16:creationId xmlns:a16="http://schemas.microsoft.com/office/drawing/2014/main" id="{2189BF30-34C5-40E4-AF2C-D2A5F88234BD}"/>
              </a:ext>
            </a:extLst>
          </p:cNvPr>
          <p:cNvSpPr>
            <a:spLocks noGrp="1"/>
          </p:cNvSpPr>
          <p:nvPr/>
        </p:nvSpPr>
        <p:spPr>
          <a:xfrm>
            <a:off x="575864" y="189702"/>
            <a:ext cx="8085537" cy="3448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VAG Rounded Std" panose="020F0402020204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Schulich School of Business MBAN</a:t>
            </a:r>
            <a:r>
              <a:rPr lang="en-US" baseline="0" dirty="0"/>
              <a:t> 61</a:t>
            </a:r>
            <a:r>
              <a:rPr lang="uk-UA" baseline="0" dirty="0"/>
              <a:t>2</a:t>
            </a:r>
            <a:r>
              <a:rPr lang="en-US" baseline="0" dirty="0"/>
              <a:t>0</a:t>
            </a:r>
            <a:endParaRPr lang="en-CA" dirty="0"/>
          </a:p>
        </p:txBody>
      </p:sp>
      <p:sp>
        <p:nvSpPr>
          <p:cNvPr id="12" name="Text Placeholder 4">
            <a:extLst>
              <a:ext uri="{FF2B5EF4-FFF2-40B4-BE49-F238E27FC236}">
                <a16:creationId xmlns:a16="http://schemas.microsoft.com/office/drawing/2014/main" id="{4BA2F700-44E5-48FC-8162-CB5BDD8696EF}"/>
              </a:ext>
            </a:extLst>
          </p:cNvPr>
          <p:cNvSpPr>
            <a:spLocks noGrp="1"/>
          </p:cNvSpPr>
          <p:nvPr/>
        </p:nvSpPr>
        <p:spPr>
          <a:xfrm>
            <a:off x="575864" y="1468390"/>
            <a:ext cx="8177457" cy="2664358"/>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VAG Rounded Std" panose="020F0402020204020204" pitchFamily="34" charset="0"/>
                <a:ea typeface="+mn-ea"/>
                <a:cs typeface="Segoe UI Semilight" panose="020B0402040204020203" pitchFamily="34" charset="0"/>
              </a:defRPr>
            </a:lvl1pPr>
            <a:lvl2pPr marL="742950" indent="-285750" algn="l" defTabSz="914400" rtl="0" eaLnBrk="1" latinLnBrk="0" hangingPunct="1">
              <a:lnSpc>
                <a:spcPct val="100000"/>
              </a:lnSpc>
              <a:spcBef>
                <a:spcPts val="0"/>
              </a:spcBef>
              <a:spcAft>
                <a:spcPts val="1200"/>
              </a:spcAft>
              <a:buFont typeface="Arial" panose="020B0604020202020204" pitchFamily="34" charset="0"/>
              <a:buChar char="•"/>
              <a:defRPr lang="en-US" sz="1800" kern="1200" dirty="0">
                <a:solidFill>
                  <a:schemeClr val="bg1"/>
                </a:solidFill>
                <a:latin typeface="VAG Rounded Std" panose="020F0402020204020204" pitchFamily="34" charset="0"/>
                <a:ea typeface="+mn-ea"/>
                <a:cs typeface="Segoe UI Semilight" panose="020B04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CA" sz="2000" dirty="0"/>
              <a:t>Instructor: Boris Garbuzov</a:t>
            </a:r>
          </a:p>
          <a:p>
            <a:pPr marL="0" indent="0">
              <a:buNone/>
            </a:pPr>
            <a:endParaRPr lang="en-CA" sz="2000" dirty="0"/>
          </a:p>
          <a:p>
            <a:pPr marL="0" indent="0">
              <a:buNone/>
            </a:pPr>
            <a:r>
              <a:rPr lang="en-GB" b="1" i="1" dirty="0">
                <a:latin typeface="Arial" panose="020B0604020202020204" pitchFamily="34" charset="0"/>
              </a:rPr>
              <a:t>MBAN</a:t>
            </a:r>
            <a:r>
              <a:rPr lang="en-GB" sz="1800" b="1" i="1" dirty="0">
                <a:solidFill>
                  <a:schemeClr val="bg1"/>
                </a:solidFill>
                <a:effectLst/>
                <a:latin typeface="Arial" panose="020B0604020202020204" pitchFamily="34" charset="0"/>
              </a:rPr>
              <a:t> 61</a:t>
            </a:r>
            <a:r>
              <a:rPr lang="uk-UA" sz="1800" b="1" i="1" dirty="0">
                <a:solidFill>
                  <a:schemeClr val="bg1"/>
                </a:solidFill>
                <a:effectLst/>
                <a:latin typeface="Arial" panose="020B0604020202020204" pitchFamily="34" charset="0"/>
              </a:rPr>
              <a:t>2</a:t>
            </a:r>
            <a:r>
              <a:rPr lang="en-GB" sz="1800" b="1" i="1" dirty="0">
                <a:solidFill>
                  <a:schemeClr val="bg1"/>
                </a:solidFill>
                <a:effectLst/>
                <a:latin typeface="Arial" panose="020B0604020202020204" pitchFamily="34" charset="0"/>
              </a:rPr>
              <a:t>0</a:t>
            </a:r>
            <a:endParaRPr lang="en-CA" sz="2800" dirty="0">
              <a:solidFill>
                <a:schemeClr val="bg1"/>
              </a:solidFill>
            </a:endParaRPr>
          </a:p>
          <a:p>
            <a:pPr marL="0" indent="0">
              <a:buNone/>
            </a:pPr>
            <a:endParaRPr lang="en-CA" sz="2000" dirty="0"/>
          </a:p>
          <a:p>
            <a:pPr marL="0" indent="0">
              <a:buNone/>
            </a:pPr>
            <a:r>
              <a:rPr lang="en-CA" sz="1600" dirty="0"/>
              <a:t>Fall  2020</a:t>
            </a:r>
            <a:endParaRPr lang="en-CA" sz="2000" dirty="0"/>
          </a:p>
        </p:txBody>
      </p:sp>
      <p:sp>
        <p:nvSpPr>
          <p:cNvPr id="13" name="Content Placeholder 2">
            <a:extLst>
              <a:ext uri="{FF2B5EF4-FFF2-40B4-BE49-F238E27FC236}">
                <a16:creationId xmlns:a16="http://schemas.microsoft.com/office/drawing/2014/main" id="{93FE05B6-862F-417B-8A2A-B1CC3B767C47}"/>
              </a:ext>
            </a:extLst>
          </p:cNvPr>
          <p:cNvSpPr>
            <a:spLocks noGrp="1"/>
          </p:cNvSpPr>
          <p:nvPr/>
        </p:nvSpPr>
        <p:spPr>
          <a:xfrm>
            <a:off x="575865" y="617815"/>
            <a:ext cx="8796736" cy="9064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0" i="0" kern="1200">
                <a:solidFill>
                  <a:schemeClr val="bg1"/>
                </a:solidFill>
                <a:latin typeface="VAG Rounded Std" panose="020F0402020204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Science II</a:t>
            </a:r>
            <a:endParaRPr lang="en-CA" dirty="0"/>
          </a:p>
        </p:txBody>
      </p:sp>
      <p:sp>
        <p:nvSpPr>
          <p:cNvPr id="14" name="TextBox 13">
            <a:extLst>
              <a:ext uri="{FF2B5EF4-FFF2-40B4-BE49-F238E27FC236}">
                <a16:creationId xmlns:a16="http://schemas.microsoft.com/office/drawing/2014/main" id="{F3C3147F-EC15-4D55-86D0-B44821DE72F3}"/>
              </a:ext>
            </a:extLst>
          </p:cNvPr>
          <p:cNvSpPr txBox="1"/>
          <p:nvPr/>
        </p:nvSpPr>
        <p:spPr>
          <a:xfrm>
            <a:off x="5650992" y="289784"/>
            <a:ext cx="5965143" cy="523220"/>
          </a:xfrm>
          <a:prstGeom prst="rect">
            <a:avLst/>
          </a:prstGeom>
          <a:noFill/>
        </p:spPr>
        <p:txBody>
          <a:bodyPr wrap="square" rtlCol="0">
            <a:spAutoFit/>
          </a:bodyPr>
          <a:lstStyle/>
          <a:p>
            <a:pPr algn="r"/>
            <a:r>
              <a:rPr lang="en-US" sz="2000" b="1" kern="1200" spc="80" baseline="0" dirty="0">
                <a:solidFill>
                  <a:schemeClr val="bg1"/>
                </a:solidFill>
                <a:latin typeface="Arial" panose="020B0604020202020204" pitchFamily="34" charset="0"/>
                <a:cs typeface="Arial" panose="020B0604020202020204" pitchFamily="34" charset="0"/>
              </a:rPr>
              <a:t>MODULE 3 </a:t>
            </a:r>
            <a:r>
              <a:rPr lang="en-US" sz="2000" b="1" kern="1200" spc="80" dirty="0">
                <a:solidFill>
                  <a:schemeClr val="bg1"/>
                </a:solidFill>
                <a:latin typeface="Arial" panose="020B0604020202020204" pitchFamily="34" charset="0"/>
                <a:cs typeface="Arial" panose="020B0604020202020204" pitchFamily="34" charset="0"/>
              </a:rPr>
              <a:t>: Characteristics of Time Series</a:t>
            </a:r>
            <a:endParaRPr lang="uk-UA" sz="2000" b="1" kern="1200" spc="80" dirty="0">
              <a:solidFill>
                <a:schemeClr val="bg1"/>
              </a:solidFill>
              <a:latin typeface="Arial" panose="020B0604020202020204" pitchFamily="34" charset="0"/>
              <a:cs typeface="Arial" panose="020B0604020202020204" pitchFamily="34" charset="0"/>
            </a:endParaRPr>
          </a:p>
          <a:p>
            <a:pPr algn="r"/>
            <a:endParaRPr lang="en-US" sz="800" b="1" kern="1200" spc="80" baseline="0" dirty="0">
              <a:solidFill>
                <a:schemeClr val="bg1"/>
              </a:solidFill>
              <a:latin typeface="Arial" panose="020B0604020202020204" pitchFamily="34" charset="0"/>
              <a:cs typeface="Arial" panose="020B0604020202020204" pitchFamily="34" charset="0"/>
            </a:endParaRPr>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Definition of Time series</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1439430"/>
                <a:ext cx="10654145" cy="4587297"/>
              </a:xfrm>
            </p:spPr>
            <p:txBody>
              <a:bodyPr>
                <a:normAutofit/>
              </a:bodyPr>
              <a:lstStyle/>
              <a:p>
                <a:pPr algn="just" fontAlgn="ctr"/>
                <a:r>
                  <a:rPr lang="en-US" b="1" u="sng" dirty="0"/>
                  <a:t>A time series</a:t>
                </a:r>
                <a:r>
                  <a:rPr lang="en-US" dirty="0"/>
                  <a:t> is a collection of random variables indexed according to the order they are obtained in time.</a:t>
                </a:r>
              </a:p>
              <a:p>
                <a:pPr algn="just" fontAlgn="ctr"/>
                <a:r>
                  <a:rPr lang="en-US" dirty="0"/>
                  <a:t> </a:t>
                </a:r>
                <a:r>
                  <a:rPr lang="en-US" u="sng" dirty="0"/>
                  <a:t>For example</a:t>
                </a:r>
                <a:r>
                  <a:rPr lang="en-US" dirty="0"/>
                  <a:t>, we may consider a time series as a sequence of random variables  </a:t>
                </a:r>
                <a14:m>
                  <m:oMath xmlns:m="http://schemas.openxmlformats.org/officeDocument/2006/math">
                    <m:sSub>
                      <m:sSubPr>
                        <m:ctrlPr>
                          <a:rPr lang="ru-RU" i="1">
                            <a:latin typeface="Cambria Math" panose="02040503050406030204" pitchFamily="18" charset="0"/>
                          </a:rPr>
                        </m:ctrlPr>
                      </m:sSubPr>
                      <m:e>
                        <m:r>
                          <a:rPr lang="ru-RU">
                            <a:latin typeface="Cambria Math"/>
                          </a:rPr>
                          <m:t>𝑥</m:t>
                        </m:r>
                      </m:e>
                      <m:sub>
                        <m:r>
                          <a:rPr lang="ru-RU">
                            <a:latin typeface="Cambria Math"/>
                          </a:rPr>
                          <m:t>1</m:t>
                        </m:r>
                      </m:sub>
                    </m:sSub>
                    <m:r>
                      <a:rPr lang="ru-RU">
                        <a:latin typeface="Cambria Math"/>
                      </a:rPr>
                      <m:t>,</m:t>
                    </m:r>
                    <m:sSub>
                      <m:sSubPr>
                        <m:ctrlPr>
                          <a:rPr lang="ru-RU" i="1">
                            <a:latin typeface="Cambria Math" panose="02040503050406030204" pitchFamily="18" charset="0"/>
                          </a:rPr>
                        </m:ctrlPr>
                      </m:sSubPr>
                      <m:e>
                        <m:r>
                          <a:rPr lang="ru-RU">
                            <a:latin typeface="Cambria Math"/>
                          </a:rPr>
                          <m:t>𝑥</m:t>
                        </m:r>
                      </m:e>
                      <m:sub>
                        <m:r>
                          <a:rPr lang="ru-RU">
                            <a:latin typeface="Cambria Math"/>
                          </a:rPr>
                          <m:t>2</m:t>
                        </m:r>
                      </m:sub>
                    </m:sSub>
                    <m:r>
                      <a:rPr lang="ru-RU">
                        <a:latin typeface="Cambria Math"/>
                      </a:rPr>
                      <m:t>,…</m:t>
                    </m:r>
                    <m:sSub>
                      <m:sSubPr>
                        <m:ctrlPr>
                          <a:rPr lang="ru-RU" i="1">
                            <a:latin typeface="Cambria Math" panose="02040503050406030204" pitchFamily="18" charset="0"/>
                          </a:rPr>
                        </m:ctrlPr>
                      </m:sSubPr>
                      <m:e>
                        <m:r>
                          <a:rPr lang="ru-RU">
                            <a:latin typeface="Cambria Math"/>
                          </a:rPr>
                          <m:t>𝑥</m:t>
                        </m:r>
                      </m:e>
                      <m:sub>
                        <m:r>
                          <a:rPr lang="ru-RU">
                            <a:latin typeface="Cambria Math"/>
                          </a:rPr>
                          <m:t>𝑛</m:t>
                        </m:r>
                      </m:sub>
                    </m:sSub>
                  </m:oMath>
                </a14:m>
                <a:r>
                  <a:rPr lang="en-US" dirty="0"/>
                  <a:t> </a:t>
                </a:r>
              </a:p>
              <a:p>
                <a:pPr algn="just" fontAlgn="ctr"/>
                <a:r>
                  <a:rPr lang="en-US" dirty="0"/>
                  <a:t> </a:t>
                </a:r>
                <a:r>
                  <a:rPr lang="en-US" b="1" u="sng" dirty="0"/>
                  <a:t>A stochastic process</a:t>
                </a:r>
                <a:r>
                  <a:rPr lang="en-US" dirty="0"/>
                  <a:t>  is a collection of random variables, </a:t>
                </a:r>
                <a14:m>
                  <m:oMath xmlns:m="http://schemas.openxmlformats.org/officeDocument/2006/math">
                    <m:r>
                      <a:rPr lang="ru-RU">
                        <a:latin typeface="Cambria Math"/>
                      </a:rPr>
                      <m:t>{</m:t>
                    </m:r>
                    <m:sSub>
                      <m:sSubPr>
                        <m:ctrlPr>
                          <a:rPr lang="ru-RU" i="1">
                            <a:latin typeface="Cambria Math" panose="02040503050406030204" pitchFamily="18" charset="0"/>
                          </a:rPr>
                        </m:ctrlPr>
                      </m:sSubPr>
                      <m:e>
                        <m:r>
                          <a:rPr lang="ru-RU">
                            <a:latin typeface="Cambria Math"/>
                          </a:rPr>
                          <m:t>𝑥</m:t>
                        </m:r>
                      </m:e>
                      <m:sub>
                        <m:r>
                          <a:rPr lang="ru-RU">
                            <a:latin typeface="Cambria Math"/>
                          </a:rPr>
                          <m:t>𝑡</m:t>
                        </m:r>
                      </m:sub>
                    </m:sSub>
                    <m:r>
                      <a:rPr lang="ru-RU">
                        <a:latin typeface="Cambria Math"/>
                      </a:rPr>
                      <m:t>}</m:t>
                    </m:r>
                  </m:oMath>
                </a14:m>
                <a:r>
                  <a:rPr lang="en-US" dirty="0"/>
                  <a:t>, indexed by t.</a:t>
                </a:r>
              </a:p>
              <a:p>
                <a:pPr algn="just" fontAlgn="ctr"/>
                <a:r>
                  <a:rPr lang="en-US" dirty="0"/>
                  <a:t>The observed values of a stochastic process are referred to as </a:t>
                </a:r>
                <a:r>
                  <a:rPr lang="en-US" u="sng" dirty="0"/>
                  <a:t>a realization</a:t>
                </a:r>
                <a:r>
                  <a:rPr lang="en-US" dirty="0"/>
                  <a:t> of the stochastic process.</a:t>
                </a:r>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1439430"/>
                <a:ext cx="10654145" cy="4587297"/>
              </a:xfrm>
              <a:blipFill>
                <a:blip r:embed="rId2"/>
                <a:stretch>
                  <a:fillRect l="-572" r="-1144"/>
                </a:stretch>
              </a:blipFill>
            </p:spPr>
            <p:txBody>
              <a:bodyPr/>
              <a:lstStyle/>
              <a:p>
                <a:r>
                  <a:rPr lang="en-CA">
                    <a:noFill/>
                  </a:rPr>
                  <a:t> </a:t>
                </a:r>
              </a:p>
            </p:txBody>
          </p:sp>
        </mc:Fallback>
      </mc:AlternateContent>
    </p:spTree>
    <p:extLst>
      <p:ext uri="{BB962C8B-B14F-4D97-AF65-F5344CB8AC3E}">
        <p14:creationId xmlns:p14="http://schemas.microsoft.com/office/powerpoint/2010/main" val="94265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2940" y="0"/>
            <a:ext cx="9852660"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a:bodyPr>
              <a:lstStyle/>
              <a:p>
                <a:pPr marL="114300" indent="0">
                  <a:buNone/>
                </a:pP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e>
                      <m:sub>
                        <m:r>
                          <a:rPr lang="en-US" b="0" i="1" smtClean="0">
                            <a:latin typeface="Cambria Math"/>
                          </a:rPr>
                          <m:t>𝑡</m:t>
                        </m:r>
                        <m:r>
                          <a:rPr lang="en-US" b="0" i="1" smtClean="0">
                            <a:latin typeface="Cambria Math"/>
                          </a:rPr>
                          <m:t>∈</m:t>
                        </m:r>
                        <m:r>
                          <a:rPr lang="en-US" b="0" i="1" smtClean="0">
                            <a:latin typeface="Cambria Math"/>
                          </a:rPr>
                          <m:t>𝑇</m:t>
                        </m:r>
                      </m:sub>
                    </m:sSub>
                  </m:oMath>
                </a14:m>
                <a:r>
                  <a:rPr lang="en-US" dirty="0"/>
                  <a:t>  is a time series. </a:t>
                </a:r>
              </a:p>
              <a:p>
                <a:pPr marL="114300" indent="0">
                  <a:buNone/>
                </a:pPr>
                <a14:m>
                  <m:oMath xmlns:m="http://schemas.openxmlformats.org/officeDocument/2006/math">
                    <m:r>
                      <a:rPr lang="en-US" b="0" i="1" smtClean="0">
                        <a:latin typeface="Cambria Math"/>
                      </a:rPr>
                      <m:t>𝑇</m:t>
                    </m:r>
                  </m:oMath>
                </a14:m>
                <a:r>
                  <a:rPr lang="en-US" dirty="0"/>
                  <a:t> is a time. </a:t>
                </a:r>
              </a:p>
              <a:p>
                <a:pPr marL="114300" indent="0">
                  <a:buNone/>
                </a:pPr>
                <a:r>
                  <a:rPr lang="en-US" dirty="0"/>
                  <a:t>For example: </a:t>
                </a:r>
                <a14:m>
                  <m:oMath xmlns:m="http://schemas.openxmlformats.org/officeDocument/2006/math">
                    <m:r>
                      <a:rPr lang="en-US" b="0" i="1" smtClean="0">
                        <a:latin typeface="Cambria Math"/>
                      </a:rPr>
                      <m:t>𝑇</m:t>
                    </m:r>
                    <m:r>
                      <a:rPr lang="en-US" b="0" i="1" smtClean="0">
                        <a:latin typeface="Cambria Math"/>
                      </a:rPr>
                      <m:t>=</m:t>
                    </m:r>
                    <m:d>
                      <m:dPr>
                        <m:begChr m:val="{"/>
                        <m:endChr m:val="}"/>
                        <m:ctrlPr>
                          <a:rPr lang="en-US" b="0" i="1" smtClean="0">
                            <a:latin typeface="Cambria Math" panose="02040503050406030204" pitchFamily="18" charset="0"/>
                          </a:rPr>
                        </m:ctrlPr>
                      </m:dPr>
                      <m:e>
                        <m:r>
                          <a:rPr lang="en-CA" b="0" i="1" smtClean="0">
                            <a:latin typeface="Cambria Math" panose="02040503050406030204" pitchFamily="18" charset="0"/>
                          </a:rPr>
                          <m:t>0.1</m:t>
                        </m:r>
                        <m:r>
                          <a:rPr lang="en-US" b="0" i="1" smtClean="0">
                            <a:latin typeface="Cambria Math"/>
                          </a:rPr>
                          <m:t>,</m:t>
                        </m:r>
                        <m:r>
                          <a:rPr lang="en-CA" b="0" i="1" smtClean="0">
                            <a:latin typeface="Cambria Math" panose="02040503050406030204" pitchFamily="18" charset="0"/>
                          </a:rPr>
                          <m:t> 0.</m:t>
                        </m:r>
                        <m:r>
                          <a:rPr lang="en-US" b="0" i="1" smtClean="0">
                            <a:latin typeface="Cambria Math"/>
                          </a:rPr>
                          <m:t>2,…</m:t>
                        </m:r>
                        <m:r>
                          <a:rPr lang="en-CA" b="0" i="1" smtClean="0">
                            <a:latin typeface="Cambria Math" panose="02040503050406030204" pitchFamily="18" charset="0"/>
                          </a:rPr>
                          <m:t>, </m:t>
                        </m:r>
                        <m:r>
                          <a:rPr lang="en-US" b="0" i="1" smtClean="0">
                            <a:latin typeface="Cambria Math"/>
                          </a:rPr>
                          <m:t>1</m:t>
                        </m:r>
                      </m:e>
                    </m:d>
                    <m:r>
                      <a:rPr lang="en-US" b="0" i="0" smtClean="0">
                        <a:latin typeface="Cambria Math"/>
                      </a:rPr>
                      <m:t>, </m:t>
                    </m:r>
                    <m:r>
                      <m:rPr>
                        <m:sty m:val="p"/>
                      </m:rPr>
                      <a:rPr lang="en-CA" b="0" i="0" smtClean="0">
                        <a:latin typeface="Cambria Math" panose="02040503050406030204" pitchFamily="18" charset="0"/>
                      </a:rPr>
                      <m:t>X</m:t>
                    </m:r>
                    <m:r>
                      <a:rPr lang="en-US" b="0" i="0" smtClean="0">
                        <a:latin typeface="Cambria Math"/>
                      </a:rPr>
                      <m:t>=</m:t>
                    </m:r>
                    <m:d>
                      <m:dPr>
                        <m:begChr m:val="{"/>
                        <m:endChr m:val="}"/>
                        <m:ctrlPr>
                          <a:rPr lang="en-US" b="0" i="1" smtClean="0">
                            <a:latin typeface="Cambria Math" panose="02040503050406030204" pitchFamily="18" charset="0"/>
                          </a:rPr>
                        </m:ctrlPr>
                      </m:dPr>
                      <m:e>
                        <m:r>
                          <a:rPr lang="en-US" b="0" i="0" smtClean="0">
                            <a:latin typeface="Cambria Math"/>
                          </a:rPr>
                          <m:t>−100, −99, …0, 1,…100</m:t>
                        </m:r>
                      </m:e>
                    </m:d>
                    <m:r>
                      <a:rPr lang="en-US" b="0" i="0" smtClean="0">
                        <a:latin typeface="Cambria Math"/>
                      </a:rPr>
                      <m:t>,</m:t>
                    </m:r>
                  </m:oMath>
                </a14:m>
                <a:endParaRPr lang="en-US" b="0" dirty="0"/>
              </a:p>
              <a:p>
                <a:pPr marL="114300" indent="0">
                  <a:buNone/>
                </a:pPr>
                <a14:m>
                  <m:oMath xmlns:m="http://schemas.openxmlformats.org/officeDocument/2006/math">
                    <m:r>
                      <a:rPr lang="en-US" b="0" i="1" smtClean="0">
                        <a:latin typeface="Cambria Math"/>
                      </a:rPr>
                      <m:t>𝑇</m:t>
                    </m:r>
                    <m:r>
                      <a:rPr lang="en-US" b="0" i="1" smtClean="0">
                        <a:latin typeface="Cambria Math"/>
                      </a:rPr>
                      <m:t>=</m:t>
                    </m:r>
                    <m:d>
                      <m:dPr>
                        <m:begChr m:val="{"/>
                        <m:endChr m:val="}"/>
                        <m:ctrlPr>
                          <a:rPr lang="en-US" b="0" i="1" smtClean="0">
                            <a:latin typeface="Cambria Math" panose="02040503050406030204" pitchFamily="18" charset="0"/>
                          </a:rPr>
                        </m:ctrlPr>
                      </m:dPr>
                      <m:e>
                        <m:r>
                          <a:rPr lang="en-CA" b="0" i="1" smtClean="0">
                            <a:latin typeface="Cambria Math" panose="02040503050406030204" pitchFamily="18" charset="0"/>
                          </a:rPr>
                          <m:t>−∞, …,</m:t>
                        </m:r>
                        <m:r>
                          <a:rPr lang="en-US" b="0" i="1" smtClean="0">
                            <a:latin typeface="Cambria Math"/>
                          </a:rPr>
                          <m:t>1,2,…∞</m:t>
                        </m:r>
                      </m:e>
                    </m:d>
                    <m:r>
                      <a:rPr lang="en-US" b="0" i="1" smtClean="0">
                        <a:latin typeface="Cambria Math"/>
                      </a:rPr>
                      <m:t>.   </m:t>
                    </m:r>
                  </m:oMath>
                </a14:m>
                <a:r>
                  <a:rPr lang="en-US" dirty="0"/>
                  <a:t> </a:t>
                </a:r>
              </a:p>
              <a:p>
                <a:pPr marL="11430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US" dirty="0"/>
                  <a:t> is a value at time </a:t>
                </a:r>
                <a14:m>
                  <m:oMath xmlns:m="http://schemas.openxmlformats.org/officeDocument/2006/math">
                    <m:r>
                      <a:rPr lang="en-US" b="0" i="1" smtClean="0">
                        <a:latin typeface="Cambria Math"/>
                      </a:rPr>
                      <m:t>𝑡</m:t>
                    </m:r>
                    <m:r>
                      <a:rPr lang="en-US" b="0" i="1" smtClean="0">
                        <a:latin typeface="Cambria Math"/>
                      </a:rPr>
                      <m:t>. </m:t>
                    </m:r>
                  </m:oMath>
                </a14:m>
                <a:r>
                  <a:rPr lang="en-US" dirty="0"/>
                  <a:t> </a:t>
                </a:r>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981413" y="4357811"/>
              <a:ext cx="4835730" cy="792480"/>
            </p:xfrm>
            <a:graphic>
              <a:graphicData uri="http://schemas.openxmlformats.org/drawingml/2006/table">
                <a:tbl>
                  <a:tblPr firstRow="1" bandRow="1">
                    <a:tableStyleId>{8799B23B-EC83-4686-B30A-512413B5E67A}</a:tableStyleId>
                  </a:tblPr>
                  <a:tblGrid>
                    <a:gridCol w="967146">
                      <a:extLst>
                        <a:ext uri="{9D8B030D-6E8A-4147-A177-3AD203B41FA5}">
                          <a16:colId xmlns:a16="http://schemas.microsoft.com/office/drawing/2014/main" val="20000"/>
                        </a:ext>
                      </a:extLst>
                    </a:gridCol>
                    <a:gridCol w="967146">
                      <a:extLst>
                        <a:ext uri="{9D8B030D-6E8A-4147-A177-3AD203B41FA5}">
                          <a16:colId xmlns:a16="http://schemas.microsoft.com/office/drawing/2014/main" val="20001"/>
                        </a:ext>
                      </a:extLst>
                    </a:gridCol>
                    <a:gridCol w="967146">
                      <a:extLst>
                        <a:ext uri="{9D8B030D-6E8A-4147-A177-3AD203B41FA5}">
                          <a16:colId xmlns:a16="http://schemas.microsoft.com/office/drawing/2014/main" val="20002"/>
                        </a:ext>
                      </a:extLst>
                    </a:gridCol>
                    <a:gridCol w="967146">
                      <a:extLst>
                        <a:ext uri="{9D8B030D-6E8A-4147-A177-3AD203B41FA5}">
                          <a16:colId xmlns:a16="http://schemas.microsoft.com/office/drawing/2014/main" val="20003"/>
                        </a:ext>
                      </a:extLst>
                    </a:gridCol>
                    <a:gridCol w="967146">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val="10001"/>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3726634197"/>
                  </p:ext>
                </p:extLst>
              </p:nvPr>
            </p:nvGraphicFramePr>
            <p:xfrm>
              <a:off x="981413" y="4357811"/>
              <a:ext cx="4835730" cy="792480"/>
            </p:xfrm>
            <a:graphic>
              <a:graphicData uri="http://schemas.openxmlformats.org/drawingml/2006/table">
                <a:tbl>
                  <a:tblPr firstRow="1" bandRow="1">
                    <a:tableStyleId>{8799B23B-EC83-4686-B30A-512413B5E67A}</a:tableStyleId>
                  </a:tblPr>
                  <a:tblGrid>
                    <a:gridCol w="967146"/>
                    <a:gridCol w="967146"/>
                    <a:gridCol w="967146"/>
                    <a:gridCol w="967146"/>
                    <a:gridCol w="967146"/>
                  </a:tblGrid>
                  <a:tr h="396240">
                    <a:tc>
                      <a:txBody>
                        <a:bodyPr/>
                        <a:lstStyle/>
                        <a:p>
                          <a:endParaRPr lang="ru-RU"/>
                        </a:p>
                      </a:txBody>
                      <a:tcPr>
                        <a:blipFill rotWithShape="1">
                          <a:blip r:embed="rId3"/>
                          <a:stretch>
                            <a:fillRect l="-629" t="-6154" r="-399371" b="-129231"/>
                          </a:stretch>
                        </a:blipFill>
                      </a:tcPr>
                    </a:tc>
                    <a:tc>
                      <a:txBody>
                        <a:bodyPr/>
                        <a:lstStyle/>
                        <a:p>
                          <a:pPr algn="ctr"/>
                          <a:r>
                            <a:rPr lang="en-US" sz="2000" b="0" dirty="0" smtClean="0"/>
                            <a:t>1</a:t>
                          </a:r>
                          <a:endParaRPr lang="ru-RU" sz="2000" b="0" dirty="0"/>
                        </a:p>
                      </a:txBody>
                      <a:tcPr/>
                    </a:tc>
                    <a:tc>
                      <a:txBody>
                        <a:bodyPr/>
                        <a:lstStyle/>
                        <a:p>
                          <a:pPr algn="ctr"/>
                          <a:r>
                            <a:rPr lang="en-US" sz="2000" b="0" dirty="0" smtClean="0"/>
                            <a:t>2</a:t>
                          </a:r>
                          <a:endParaRPr lang="ru-RU" sz="2000" b="0" dirty="0"/>
                        </a:p>
                      </a:txBody>
                      <a:tcPr/>
                    </a:tc>
                    <a:tc>
                      <a:txBody>
                        <a:bodyPr/>
                        <a:lstStyle/>
                        <a:p>
                          <a:pPr algn="ctr"/>
                          <a:r>
                            <a:rPr lang="en-US" sz="2000" b="0" dirty="0" smtClean="0"/>
                            <a:t>3</a:t>
                          </a:r>
                          <a:endParaRPr lang="ru-RU" sz="2000" b="0" dirty="0"/>
                        </a:p>
                      </a:txBody>
                      <a:tcPr/>
                    </a:tc>
                    <a:tc>
                      <a:txBody>
                        <a:bodyPr/>
                        <a:lstStyle/>
                        <a:p>
                          <a:pPr algn="ctr"/>
                          <a:r>
                            <a:rPr lang="en-US" sz="2000" b="0" dirty="0" smtClean="0"/>
                            <a:t>4</a:t>
                          </a:r>
                          <a:endParaRPr lang="ru-RU" sz="2000" b="0" dirty="0"/>
                        </a:p>
                      </a:txBody>
                      <a:tcPr/>
                    </a:tc>
                  </a:tr>
                  <a:tr h="396240">
                    <a:tc>
                      <a:txBody>
                        <a:bodyPr/>
                        <a:lstStyle/>
                        <a:p>
                          <a:endParaRPr lang="ru-RU"/>
                        </a:p>
                      </a:txBody>
                      <a:tcPr>
                        <a:blipFill rotWithShape="1">
                          <a:blip r:embed="rId3"/>
                          <a:stretch>
                            <a:fillRect l="-629" t="-106154" r="-399371" b="-29231"/>
                          </a:stretch>
                        </a:blipFill>
                      </a:tcPr>
                    </a:tc>
                    <a:tc>
                      <a:txBody>
                        <a:bodyPr/>
                        <a:lstStyle/>
                        <a:p>
                          <a:pPr algn="ctr"/>
                          <a:r>
                            <a:rPr lang="en-US" sz="2000" b="0" dirty="0" smtClean="0"/>
                            <a:t>5</a:t>
                          </a:r>
                          <a:endParaRPr lang="ru-RU" sz="2000" b="0" dirty="0"/>
                        </a:p>
                      </a:txBody>
                      <a:tcPr/>
                    </a:tc>
                    <a:tc>
                      <a:txBody>
                        <a:bodyPr/>
                        <a:lstStyle/>
                        <a:p>
                          <a:pPr algn="ctr"/>
                          <a:r>
                            <a:rPr lang="en-US" sz="2000" b="0" dirty="0" smtClean="0"/>
                            <a:t>8</a:t>
                          </a:r>
                          <a:endParaRPr lang="ru-RU" sz="2000" b="0" dirty="0"/>
                        </a:p>
                      </a:txBody>
                      <a:tcPr/>
                    </a:tc>
                    <a:tc>
                      <a:txBody>
                        <a:bodyPr/>
                        <a:lstStyle/>
                        <a:p>
                          <a:pPr algn="ctr"/>
                          <a:r>
                            <a:rPr lang="en-US" sz="2000" b="0" dirty="0" smtClean="0"/>
                            <a:t>1</a:t>
                          </a:r>
                          <a:endParaRPr lang="ru-RU" sz="2000" b="0" dirty="0"/>
                        </a:p>
                      </a:txBody>
                      <a:tcPr/>
                    </a:tc>
                    <a:tc>
                      <a:txBody>
                        <a:bodyPr/>
                        <a:lstStyle/>
                        <a:p>
                          <a:pPr algn="ctr"/>
                          <a:r>
                            <a:rPr lang="en-US" sz="2000" b="0" dirty="0" smtClean="0"/>
                            <a:t>3</a:t>
                          </a:r>
                          <a:endParaRPr lang="ru-RU" sz="2000" b="0" dirty="0"/>
                        </a:p>
                      </a:txBody>
                      <a:tcPr/>
                    </a:tc>
                  </a:tr>
                </a:tbl>
              </a:graphicData>
            </a:graphic>
          </p:graphicFrame>
        </mc:Fallback>
      </mc:AlternateContent>
    </p:spTree>
    <p:extLst>
      <p:ext uri="{BB962C8B-B14F-4D97-AF65-F5344CB8AC3E}">
        <p14:creationId xmlns:p14="http://schemas.microsoft.com/office/powerpoint/2010/main" val="4220843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53268" y="0"/>
            <a:ext cx="9362332"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US" b="1" u="sng" dirty="0"/>
                  <a:t>Unary operations with series:</a:t>
                </a:r>
              </a:p>
              <a:p>
                <a:r>
                  <a:rPr lang="en-US" i="1" dirty="0"/>
                  <a:t>Multiplication by a number </a:t>
                </a:r>
                <a14:m>
                  <m:oMath xmlns:m="http://schemas.openxmlformats.org/officeDocument/2006/math">
                    <m:r>
                      <a:rPr lang="en-US" b="0" i="1" smtClean="0">
                        <a:latin typeface="Cambria Math"/>
                      </a:rPr>
                      <m:t>𝑎</m:t>
                    </m:r>
                    <m:r>
                      <a:rPr lang="en-US" b="0" i="1" smtClean="0">
                        <a:latin typeface="Cambria Math"/>
                      </a:rPr>
                      <m:t>∈</m:t>
                    </m:r>
                    <m:r>
                      <a:rPr lang="en-US" b="0" i="1" smtClean="0">
                        <a:latin typeface="Cambria Math"/>
                      </a:rPr>
                      <m:t>𝑅</m:t>
                    </m:r>
                  </m:oMath>
                </a14:m>
                <a:endParaRPr lang="en-US" b="0" i="1" dirty="0"/>
              </a:p>
              <a:p>
                <a:endParaRPr lang="en-US" i="1" dirty="0"/>
              </a:p>
              <a:p>
                <a:endParaRPr lang="en-US" i="1" dirty="0"/>
              </a:p>
              <a:p>
                <a:endParaRPr lang="en-US" i="1" dirty="0"/>
              </a:p>
              <a:p>
                <a:r>
                  <a:rPr lang="en-US" i="1" dirty="0"/>
                  <a:t>Pointwise functional transformation </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1078689" y="2743019"/>
              <a:ext cx="3551675" cy="1243838"/>
            </p:xfrm>
            <a:graphic>
              <a:graphicData uri="http://schemas.openxmlformats.org/drawingml/2006/table">
                <a:tbl>
                  <a:tblPr firstRow="1" bandRow="1">
                    <a:tableStyleId>{8799B23B-EC83-4686-B30A-512413B5E67A}</a:tableStyleId>
                  </a:tblPr>
                  <a:tblGrid>
                    <a:gridCol w="710335">
                      <a:extLst>
                        <a:ext uri="{9D8B030D-6E8A-4147-A177-3AD203B41FA5}">
                          <a16:colId xmlns:a16="http://schemas.microsoft.com/office/drawing/2014/main" val="20000"/>
                        </a:ext>
                      </a:extLst>
                    </a:gridCol>
                    <a:gridCol w="710335">
                      <a:extLst>
                        <a:ext uri="{9D8B030D-6E8A-4147-A177-3AD203B41FA5}">
                          <a16:colId xmlns:a16="http://schemas.microsoft.com/office/drawing/2014/main" val="20001"/>
                        </a:ext>
                      </a:extLst>
                    </a:gridCol>
                    <a:gridCol w="710335">
                      <a:extLst>
                        <a:ext uri="{9D8B030D-6E8A-4147-A177-3AD203B41FA5}">
                          <a16:colId xmlns:a16="http://schemas.microsoft.com/office/drawing/2014/main" val="20002"/>
                        </a:ext>
                      </a:extLst>
                    </a:gridCol>
                    <a:gridCol w="710335">
                      <a:extLst>
                        <a:ext uri="{9D8B030D-6E8A-4147-A177-3AD203B41FA5}">
                          <a16:colId xmlns:a16="http://schemas.microsoft.com/office/drawing/2014/main" val="20003"/>
                        </a:ext>
                      </a:extLst>
                    </a:gridCol>
                    <a:gridCol w="710335">
                      <a:extLst>
                        <a:ext uri="{9D8B030D-6E8A-4147-A177-3AD203B41FA5}">
                          <a16:colId xmlns:a16="http://schemas.microsoft.com/office/drawing/2014/main" val="20004"/>
                        </a:ext>
                      </a:extLst>
                    </a:gridCol>
                  </a:tblGrid>
                  <a:tr h="25301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3</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4</m:t>
                                    </m:r>
                                  </m:sub>
                                </m:sSub>
                              </m:oMath>
                            </m:oMathPara>
                          </a14:m>
                          <a:endParaRPr lang="ru-RU" sz="2000" b="0" dirty="0"/>
                        </a:p>
                      </a:txBody>
                      <a:tcPr/>
                    </a:tc>
                    <a:extLst>
                      <a:ext uri="{0D108BD9-81ED-4DB2-BD59-A6C34878D82A}">
                        <a16:rowId xmlns:a16="http://schemas.microsoft.com/office/drawing/2014/main" val="10000"/>
                      </a:ext>
                    </a:extLst>
                  </a:tr>
                  <a:tr h="25301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1"/>
                      </a:ext>
                    </a:extLst>
                  </a:tr>
                  <a:tr h="25301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𝑎</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𝑎𝑋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𝑎</m:t>
                                </m:r>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a:rPr>
                                  <m:t>𝑎</m:t>
                                </m:r>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𝑎</m:t>
                                </m:r>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143331916"/>
                  </p:ext>
                </p:extLst>
              </p:nvPr>
            </p:nvGraphicFramePr>
            <p:xfrm>
              <a:off x="1078689" y="2743019"/>
              <a:ext cx="3551675" cy="1243838"/>
            </p:xfrm>
            <a:graphic>
              <a:graphicData uri="http://schemas.openxmlformats.org/drawingml/2006/table">
                <a:tbl>
                  <a:tblPr firstRow="1" bandRow="1">
                    <a:tableStyleId>{8799B23B-EC83-4686-B30A-512413B5E67A}</a:tableStyleId>
                  </a:tblPr>
                  <a:tblGrid>
                    <a:gridCol w="710335"/>
                    <a:gridCol w="710335"/>
                    <a:gridCol w="710335"/>
                    <a:gridCol w="710335"/>
                    <a:gridCol w="710335"/>
                  </a:tblGrid>
                  <a:tr h="396240">
                    <a:tc>
                      <a:txBody>
                        <a:bodyPr/>
                        <a:lstStyle/>
                        <a:p>
                          <a:endParaRPr lang="ru-RU"/>
                        </a:p>
                      </a:txBody>
                      <a:tcPr>
                        <a:blipFill rotWithShape="1">
                          <a:blip r:embed="rId3"/>
                          <a:stretch>
                            <a:fillRect l="-855" t="-1538" r="-398291" b="-215385"/>
                          </a:stretch>
                        </a:blipFill>
                      </a:tcPr>
                    </a:tc>
                    <a:tc>
                      <a:txBody>
                        <a:bodyPr/>
                        <a:lstStyle/>
                        <a:p>
                          <a:endParaRPr lang="ru-RU"/>
                        </a:p>
                      </a:txBody>
                      <a:tcPr>
                        <a:blipFill rotWithShape="1">
                          <a:blip r:embed="rId3"/>
                          <a:stretch>
                            <a:fillRect l="-101724" t="-1538" r="-301724" b="-215385"/>
                          </a:stretch>
                        </a:blipFill>
                      </a:tcPr>
                    </a:tc>
                    <a:tc>
                      <a:txBody>
                        <a:bodyPr/>
                        <a:lstStyle/>
                        <a:p>
                          <a:endParaRPr lang="ru-RU"/>
                        </a:p>
                      </a:txBody>
                      <a:tcPr>
                        <a:blipFill rotWithShape="1">
                          <a:blip r:embed="rId3"/>
                          <a:stretch>
                            <a:fillRect l="-200000" t="-1538" r="-199145" b="-215385"/>
                          </a:stretch>
                        </a:blipFill>
                      </a:tcPr>
                    </a:tc>
                    <a:tc>
                      <a:txBody>
                        <a:bodyPr/>
                        <a:lstStyle/>
                        <a:p>
                          <a:endParaRPr lang="ru-RU"/>
                        </a:p>
                      </a:txBody>
                      <a:tcPr>
                        <a:blipFill rotWithShape="1">
                          <a:blip r:embed="rId3"/>
                          <a:stretch>
                            <a:fillRect l="-302586" t="-1538" r="-100862" b="-215385"/>
                          </a:stretch>
                        </a:blipFill>
                      </a:tcPr>
                    </a:tc>
                    <a:tc>
                      <a:txBody>
                        <a:bodyPr/>
                        <a:lstStyle/>
                        <a:p>
                          <a:endParaRPr lang="ru-RU"/>
                        </a:p>
                      </a:txBody>
                      <a:tcPr>
                        <a:blipFill rotWithShape="1">
                          <a:blip r:embed="rId3"/>
                          <a:stretch>
                            <a:fillRect l="-399145" t="-1538" b="-215385"/>
                          </a:stretch>
                        </a:blipFill>
                      </a:tcPr>
                    </a:tc>
                  </a:tr>
                  <a:tr h="423799">
                    <a:tc>
                      <a:txBody>
                        <a:bodyPr/>
                        <a:lstStyle/>
                        <a:p>
                          <a:endParaRPr lang="ru-RU"/>
                        </a:p>
                      </a:txBody>
                      <a:tcPr>
                        <a:blipFill rotWithShape="1">
                          <a:blip r:embed="rId3"/>
                          <a:stretch>
                            <a:fillRect l="-855" t="-95652" r="-398291" b="-102899"/>
                          </a:stretch>
                        </a:blipFill>
                      </a:tcPr>
                    </a:tc>
                    <a:tc>
                      <a:txBody>
                        <a:bodyPr/>
                        <a:lstStyle/>
                        <a:p>
                          <a:endParaRPr lang="ru-RU"/>
                        </a:p>
                      </a:txBody>
                      <a:tcPr>
                        <a:blipFill rotWithShape="1">
                          <a:blip r:embed="rId3"/>
                          <a:stretch>
                            <a:fillRect l="-101724" t="-95652" r="-301724" b="-102899"/>
                          </a:stretch>
                        </a:blipFill>
                      </a:tcPr>
                    </a:tc>
                    <a:tc>
                      <a:txBody>
                        <a:bodyPr/>
                        <a:lstStyle/>
                        <a:p>
                          <a:endParaRPr lang="ru-RU"/>
                        </a:p>
                      </a:txBody>
                      <a:tcPr>
                        <a:blipFill rotWithShape="1">
                          <a:blip r:embed="rId3"/>
                          <a:stretch>
                            <a:fillRect l="-200000" t="-95652" r="-199145" b="-102899"/>
                          </a:stretch>
                        </a:blipFill>
                      </a:tcPr>
                    </a:tc>
                    <a:tc>
                      <a:txBody>
                        <a:bodyPr/>
                        <a:lstStyle/>
                        <a:p>
                          <a:endParaRPr lang="ru-RU"/>
                        </a:p>
                      </a:txBody>
                      <a:tcPr>
                        <a:blipFill rotWithShape="1">
                          <a:blip r:embed="rId3"/>
                          <a:stretch>
                            <a:fillRect l="-302586" t="-95652" r="-100862" b="-102899"/>
                          </a:stretch>
                        </a:blipFill>
                      </a:tcPr>
                    </a:tc>
                    <a:tc>
                      <a:txBody>
                        <a:bodyPr/>
                        <a:lstStyle/>
                        <a:p>
                          <a:endParaRPr lang="ru-RU"/>
                        </a:p>
                      </a:txBody>
                      <a:tcPr>
                        <a:blipFill rotWithShape="1">
                          <a:blip r:embed="rId3"/>
                          <a:stretch>
                            <a:fillRect l="-399145" t="-95652" b="-102899"/>
                          </a:stretch>
                        </a:blipFill>
                      </a:tcPr>
                    </a:tc>
                  </a:tr>
                  <a:tr h="423799">
                    <a:tc>
                      <a:txBody>
                        <a:bodyPr/>
                        <a:lstStyle/>
                        <a:p>
                          <a:endParaRPr lang="ru-RU"/>
                        </a:p>
                      </a:txBody>
                      <a:tcPr>
                        <a:blipFill rotWithShape="1">
                          <a:blip r:embed="rId3"/>
                          <a:stretch>
                            <a:fillRect l="-855" t="-192857" r="-398291" b="-1429"/>
                          </a:stretch>
                        </a:blipFill>
                      </a:tcPr>
                    </a:tc>
                    <a:tc>
                      <a:txBody>
                        <a:bodyPr/>
                        <a:lstStyle/>
                        <a:p>
                          <a:endParaRPr lang="ru-RU"/>
                        </a:p>
                      </a:txBody>
                      <a:tcPr>
                        <a:blipFill rotWithShape="1">
                          <a:blip r:embed="rId3"/>
                          <a:stretch>
                            <a:fillRect l="-101724" t="-192857" r="-301724" b="-1429"/>
                          </a:stretch>
                        </a:blipFill>
                      </a:tcPr>
                    </a:tc>
                    <a:tc>
                      <a:txBody>
                        <a:bodyPr/>
                        <a:lstStyle/>
                        <a:p>
                          <a:endParaRPr lang="ru-RU"/>
                        </a:p>
                      </a:txBody>
                      <a:tcPr>
                        <a:blipFill rotWithShape="1">
                          <a:blip r:embed="rId3"/>
                          <a:stretch>
                            <a:fillRect l="-200000" t="-192857" r="-199145" b="-1429"/>
                          </a:stretch>
                        </a:blipFill>
                      </a:tcPr>
                    </a:tc>
                    <a:tc>
                      <a:txBody>
                        <a:bodyPr/>
                        <a:lstStyle/>
                        <a:p>
                          <a:endParaRPr lang="ru-RU"/>
                        </a:p>
                      </a:txBody>
                      <a:tcPr>
                        <a:blipFill rotWithShape="1">
                          <a:blip r:embed="rId3"/>
                          <a:stretch>
                            <a:fillRect l="-302586" t="-192857" r="-100862" b="-1429"/>
                          </a:stretch>
                        </a:blipFill>
                      </a:tcPr>
                    </a:tc>
                    <a:tc>
                      <a:txBody>
                        <a:bodyPr/>
                        <a:lstStyle/>
                        <a:p>
                          <a:endParaRPr lang="ru-RU"/>
                        </a:p>
                      </a:txBody>
                      <a:tcPr>
                        <a:blipFill rotWithShape="1">
                          <a:blip r:embed="rId3"/>
                          <a:stretch>
                            <a:fillRect l="-399145" t="-192857" b="-1429"/>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6" name="Таблица 5"/>
              <p:cNvGraphicFramePr>
                <a:graphicFrameLocks noGrp="1"/>
              </p:cNvGraphicFramePr>
              <p:nvPr/>
            </p:nvGraphicFramePr>
            <p:xfrm>
              <a:off x="6717488" y="2720320"/>
              <a:ext cx="3551675" cy="1188720"/>
            </p:xfrm>
            <a:graphic>
              <a:graphicData uri="http://schemas.openxmlformats.org/drawingml/2006/table">
                <a:tbl>
                  <a:tblPr firstRow="1" bandRow="1">
                    <a:tableStyleId>{8799B23B-EC83-4686-B30A-512413B5E67A}</a:tableStyleId>
                  </a:tblPr>
                  <a:tblGrid>
                    <a:gridCol w="710335">
                      <a:extLst>
                        <a:ext uri="{9D8B030D-6E8A-4147-A177-3AD203B41FA5}">
                          <a16:colId xmlns:a16="http://schemas.microsoft.com/office/drawing/2014/main" val="20000"/>
                        </a:ext>
                      </a:extLst>
                    </a:gridCol>
                    <a:gridCol w="710335">
                      <a:extLst>
                        <a:ext uri="{9D8B030D-6E8A-4147-A177-3AD203B41FA5}">
                          <a16:colId xmlns:a16="http://schemas.microsoft.com/office/drawing/2014/main" val="20001"/>
                        </a:ext>
                      </a:extLst>
                    </a:gridCol>
                    <a:gridCol w="710335">
                      <a:extLst>
                        <a:ext uri="{9D8B030D-6E8A-4147-A177-3AD203B41FA5}">
                          <a16:colId xmlns:a16="http://schemas.microsoft.com/office/drawing/2014/main" val="20002"/>
                        </a:ext>
                      </a:extLst>
                    </a:gridCol>
                    <a:gridCol w="710335">
                      <a:extLst>
                        <a:ext uri="{9D8B030D-6E8A-4147-A177-3AD203B41FA5}">
                          <a16:colId xmlns:a16="http://schemas.microsoft.com/office/drawing/2014/main" val="20003"/>
                        </a:ext>
                      </a:extLst>
                    </a:gridCol>
                    <a:gridCol w="710335">
                      <a:extLst>
                        <a:ext uri="{9D8B030D-6E8A-4147-A177-3AD203B41FA5}">
                          <a16:colId xmlns:a16="http://schemas.microsoft.com/office/drawing/2014/main" val="20004"/>
                        </a:ext>
                      </a:extLst>
                    </a:gridCol>
                  </a:tblGrid>
                  <a:tr h="25301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25301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val="10001"/>
                      </a:ext>
                    </a:extLst>
                  </a:tr>
                  <a:tr h="253010">
                    <a:tc>
                      <a:txBody>
                        <a:bodyPr/>
                        <a:lstStyle/>
                        <a:p>
                          <a:r>
                            <a:rPr lang="en-US" sz="2000" b="0" dirty="0"/>
                            <a:t>2</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a14:m>
                          <a:endParaRPr lang="ru-RU" sz="2000" dirty="0"/>
                        </a:p>
                      </a:txBody>
                      <a:tcPr/>
                    </a:tc>
                    <a:tc>
                      <a:txBody>
                        <a:bodyPr/>
                        <a:lstStyle/>
                        <a:p>
                          <a:pPr algn="ctr"/>
                          <a:r>
                            <a:rPr lang="en-US" sz="2000" b="0" dirty="0"/>
                            <a:t>10</a:t>
                          </a:r>
                          <a:endParaRPr lang="ru-RU" sz="2000" b="0" dirty="0"/>
                        </a:p>
                      </a:txBody>
                      <a:tcPr/>
                    </a:tc>
                    <a:tc>
                      <a:txBody>
                        <a:bodyPr/>
                        <a:lstStyle/>
                        <a:p>
                          <a:pPr algn="ctr"/>
                          <a:r>
                            <a:rPr lang="en-US" sz="2000" b="0" dirty="0"/>
                            <a:t>16</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6</a:t>
                          </a:r>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Таблица 5"/>
              <p:cNvGraphicFramePr>
                <a:graphicFrameLocks noGrp="1"/>
              </p:cNvGraphicFramePr>
              <p:nvPr>
                <p:extLst>
                  <p:ext uri="{D42A27DB-BD31-4B8C-83A1-F6EECF244321}">
                    <p14:modId xmlns:p14="http://schemas.microsoft.com/office/powerpoint/2010/main" val="980010687"/>
                  </p:ext>
                </p:extLst>
              </p:nvPr>
            </p:nvGraphicFramePr>
            <p:xfrm>
              <a:off x="6717488" y="2720320"/>
              <a:ext cx="3551675" cy="1188720"/>
            </p:xfrm>
            <a:graphic>
              <a:graphicData uri="http://schemas.openxmlformats.org/drawingml/2006/table">
                <a:tbl>
                  <a:tblPr firstRow="1" bandRow="1">
                    <a:tableStyleId>{8799B23B-EC83-4686-B30A-512413B5E67A}</a:tableStyleId>
                  </a:tblPr>
                  <a:tblGrid>
                    <a:gridCol w="710335"/>
                    <a:gridCol w="710335"/>
                    <a:gridCol w="710335"/>
                    <a:gridCol w="710335"/>
                    <a:gridCol w="710335"/>
                  </a:tblGrid>
                  <a:tr h="396240">
                    <a:tc>
                      <a:txBody>
                        <a:bodyPr/>
                        <a:lstStyle/>
                        <a:p>
                          <a:endParaRPr lang="ru-RU"/>
                        </a:p>
                      </a:txBody>
                      <a:tcPr>
                        <a:blipFill rotWithShape="1">
                          <a:blip r:embed="rId4"/>
                          <a:stretch>
                            <a:fillRect l="-855" t="-6154" r="-398291" b="-229231"/>
                          </a:stretch>
                        </a:blipFill>
                      </a:tcPr>
                    </a:tc>
                    <a:tc>
                      <a:txBody>
                        <a:bodyPr/>
                        <a:lstStyle/>
                        <a:p>
                          <a:pPr algn="ctr"/>
                          <a:r>
                            <a:rPr lang="en-US" sz="2000" b="0" dirty="0" smtClean="0"/>
                            <a:t>1</a:t>
                          </a:r>
                          <a:endParaRPr lang="ru-RU" sz="2000" b="0" dirty="0"/>
                        </a:p>
                      </a:txBody>
                      <a:tcPr/>
                    </a:tc>
                    <a:tc>
                      <a:txBody>
                        <a:bodyPr/>
                        <a:lstStyle/>
                        <a:p>
                          <a:pPr algn="ctr"/>
                          <a:r>
                            <a:rPr lang="en-US" sz="2000" b="0" dirty="0" smtClean="0"/>
                            <a:t>2</a:t>
                          </a:r>
                          <a:endParaRPr lang="ru-RU" sz="2000" b="0" dirty="0"/>
                        </a:p>
                      </a:txBody>
                      <a:tcPr/>
                    </a:tc>
                    <a:tc>
                      <a:txBody>
                        <a:bodyPr/>
                        <a:lstStyle/>
                        <a:p>
                          <a:pPr algn="ctr"/>
                          <a:r>
                            <a:rPr lang="en-US" sz="2000" b="0" dirty="0" smtClean="0"/>
                            <a:t>3</a:t>
                          </a:r>
                          <a:endParaRPr lang="ru-RU" sz="2000" b="0" dirty="0"/>
                        </a:p>
                      </a:txBody>
                      <a:tcPr/>
                    </a:tc>
                    <a:tc>
                      <a:txBody>
                        <a:bodyPr/>
                        <a:lstStyle/>
                        <a:p>
                          <a:pPr algn="ctr"/>
                          <a:r>
                            <a:rPr lang="en-US" sz="2000" b="0" dirty="0" smtClean="0"/>
                            <a:t>4</a:t>
                          </a:r>
                          <a:endParaRPr lang="ru-RU" sz="2000" b="0" dirty="0"/>
                        </a:p>
                      </a:txBody>
                      <a:tcPr/>
                    </a:tc>
                  </a:tr>
                  <a:tr h="396240">
                    <a:tc>
                      <a:txBody>
                        <a:bodyPr/>
                        <a:lstStyle/>
                        <a:p>
                          <a:endParaRPr lang="ru-RU"/>
                        </a:p>
                      </a:txBody>
                      <a:tcPr>
                        <a:blipFill rotWithShape="1">
                          <a:blip r:embed="rId4"/>
                          <a:stretch>
                            <a:fillRect l="-855" t="-106154" r="-398291" b="-129231"/>
                          </a:stretch>
                        </a:blipFill>
                      </a:tcPr>
                    </a:tc>
                    <a:tc>
                      <a:txBody>
                        <a:bodyPr/>
                        <a:lstStyle/>
                        <a:p>
                          <a:pPr algn="ctr"/>
                          <a:r>
                            <a:rPr lang="en-US" sz="2000" b="0" dirty="0" smtClean="0"/>
                            <a:t>5</a:t>
                          </a:r>
                          <a:endParaRPr lang="ru-RU" sz="2000" b="0" dirty="0"/>
                        </a:p>
                      </a:txBody>
                      <a:tcPr/>
                    </a:tc>
                    <a:tc>
                      <a:txBody>
                        <a:bodyPr/>
                        <a:lstStyle/>
                        <a:p>
                          <a:pPr algn="ctr"/>
                          <a:r>
                            <a:rPr lang="en-US" sz="2000" b="0" dirty="0" smtClean="0"/>
                            <a:t>8</a:t>
                          </a:r>
                          <a:endParaRPr lang="ru-RU" sz="2000" b="0" dirty="0"/>
                        </a:p>
                      </a:txBody>
                      <a:tcPr/>
                    </a:tc>
                    <a:tc>
                      <a:txBody>
                        <a:bodyPr/>
                        <a:lstStyle/>
                        <a:p>
                          <a:pPr algn="ctr"/>
                          <a:r>
                            <a:rPr lang="en-US" sz="2000" b="0" dirty="0" smtClean="0"/>
                            <a:t>1</a:t>
                          </a:r>
                          <a:endParaRPr lang="ru-RU" sz="2000" b="0" dirty="0"/>
                        </a:p>
                      </a:txBody>
                      <a:tcPr/>
                    </a:tc>
                    <a:tc>
                      <a:txBody>
                        <a:bodyPr/>
                        <a:lstStyle/>
                        <a:p>
                          <a:pPr algn="ctr"/>
                          <a:r>
                            <a:rPr lang="en-US" sz="2000" b="0" dirty="0" smtClean="0"/>
                            <a:t>3</a:t>
                          </a:r>
                          <a:endParaRPr lang="ru-RU" sz="2000" b="0" dirty="0"/>
                        </a:p>
                      </a:txBody>
                      <a:tcPr/>
                    </a:tc>
                  </a:tr>
                  <a:tr h="396240">
                    <a:tc>
                      <a:txBody>
                        <a:bodyPr/>
                        <a:lstStyle/>
                        <a:p>
                          <a:endParaRPr lang="ru-RU"/>
                        </a:p>
                      </a:txBody>
                      <a:tcPr>
                        <a:blipFill rotWithShape="1">
                          <a:blip r:embed="rId4"/>
                          <a:stretch>
                            <a:fillRect l="-855" t="-206154" r="-398291" b="-29231"/>
                          </a:stretch>
                        </a:blipFill>
                      </a:tcPr>
                    </a:tc>
                    <a:tc>
                      <a:txBody>
                        <a:bodyPr/>
                        <a:lstStyle/>
                        <a:p>
                          <a:pPr algn="ctr"/>
                          <a:r>
                            <a:rPr lang="en-US" sz="2000" b="0" dirty="0" smtClean="0"/>
                            <a:t>10</a:t>
                          </a:r>
                          <a:endParaRPr lang="ru-RU" sz="2000" b="0" dirty="0"/>
                        </a:p>
                      </a:txBody>
                      <a:tcPr/>
                    </a:tc>
                    <a:tc>
                      <a:txBody>
                        <a:bodyPr/>
                        <a:lstStyle/>
                        <a:p>
                          <a:pPr algn="ctr"/>
                          <a:r>
                            <a:rPr lang="en-US" sz="2000" b="0" dirty="0" smtClean="0"/>
                            <a:t>16</a:t>
                          </a:r>
                          <a:endParaRPr lang="ru-RU" sz="2000" b="0" dirty="0"/>
                        </a:p>
                      </a:txBody>
                      <a:tcPr/>
                    </a:tc>
                    <a:tc>
                      <a:txBody>
                        <a:bodyPr/>
                        <a:lstStyle/>
                        <a:p>
                          <a:pPr algn="ctr"/>
                          <a:r>
                            <a:rPr lang="en-US" sz="2000" b="0" dirty="0" smtClean="0"/>
                            <a:t>2</a:t>
                          </a:r>
                          <a:endParaRPr lang="ru-RU" sz="2000" b="0" dirty="0"/>
                        </a:p>
                      </a:txBody>
                      <a:tcPr/>
                    </a:tc>
                    <a:tc>
                      <a:txBody>
                        <a:bodyPr/>
                        <a:lstStyle/>
                        <a:p>
                          <a:pPr algn="ctr"/>
                          <a:r>
                            <a:rPr lang="en-US" sz="2000" b="0" dirty="0" smtClean="0"/>
                            <a:t>6</a:t>
                          </a:r>
                          <a:endParaRPr lang="ru-RU" sz="2000" b="0"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Таблица 7"/>
              <p:cNvGraphicFramePr>
                <a:graphicFrameLocks noGrp="1"/>
              </p:cNvGraphicFramePr>
              <p:nvPr/>
            </p:nvGraphicFramePr>
            <p:xfrm>
              <a:off x="1153268" y="4802041"/>
              <a:ext cx="4138580" cy="1404206"/>
            </p:xfrm>
            <a:graphic>
              <a:graphicData uri="http://schemas.openxmlformats.org/drawingml/2006/table">
                <a:tbl>
                  <a:tblPr firstRow="1" bandRow="1">
                    <a:tableStyleId>{8799B23B-EC83-4686-B30A-512413B5E67A}</a:tableStyleId>
                  </a:tblPr>
                  <a:tblGrid>
                    <a:gridCol w="827716">
                      <a:extLst>
                        <a:ext uri="{9D8B030D-6E8A-4147-A177-3AD203B41FA5}">
                          <a16:colId xmlns:a16="http://schemas.microsoft.com/office/drawing/2014/main" val="20000"/>
                        </a:ext>
                      </a:extLst>
                    </a:gridCol>
                    <a:gridCol w="827716">
                      <a:extLst>
                        <a:ext uri="{9D8B030D-6E8A-4147-A177-3AD203B41FA5}">
                          <a16:colId xmlns:a16="http://schemas.microsoft.com/office/drawing/2014/main" val="20001"/>
                        </a:ext>
                      </a:extLst>
                    </a:gridCol>
                    <a:gridCol w="827716">
                      <a:extLst>
                        <a:ext uri="{9D8B030D-6E8A-4147-A177-3AD203B41FA5}">
                          <a16:colId xmlns:a16="http://schemas.microsoft.com/office/drawing/2014/main" val="20002"/>
                        </a:ext>
                      </a:extLst>
                    </a:gridCol>
                    <a:gridCol w="827716">
                      <a:extLst>
                        <a:ext uri="{9D8B030D-6E8A-4147-A177-3AD203B41FA5}">
                          <a16:colId xmlns:a16="http://schemas.microsoft.com/office/drawing/2014/main" val="20003"/>
                        </a:ext>
                      </a:extLst>
                    </a:gridCol>
                    <a:gridCol w="827716">
                      <a:extLst>
                        <a:ext uri="{9D8B030D-6E8A-4147-A177-3AD203B41FA5}">
                          <a16:colId xmlns:a16="http://schemas.microsoft.com/office/drawing/2014/main" val="20004"/>
                        </a:ext>
                      </a:extLst>
                    </a:gridCol>
                  </a:tblGrid>
                  <a:tr h="439585">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3</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4</m:t>
                                    </m:r>
                                  </m:sub>
                                </m:sSub>
                              </m:oMath>
                            </m:oMathPara>
                          </a14:m>
                          <a:endParaRPr lang="ru-RU" sz="2000" b="0" dirty="0"/>
                        </a:p>
                      </a:txBody>
                      <a:tcPr/>
                    </a:tc>
                    <a:extLst>
                      <a:ext uri="{0D108BD9-81ED-4DB2-BD59-A6C34878D82A}">
                        <a16:rowId xmlns:a16="http://schemas.microsoft.com/office/drawing/2014/main" val="10000"/>
                      </a:ext>
                    </a:extLst>
                  </a:tr>
                  <a:tr h="470158">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1"/>
                      </a:ext>
                    </a:extLst>
                  </a:tr>
                  <a:tr h="494463">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𝑓</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𝑓</m:t>
                                    </m:r>
                                    <m:r>
                                      <a:rPr lang="en-US" sz="2000" b="0" i="1" smtClean="0">
                                        <a:latin typeface="Cambria Math"/>
                                      </a:rPr>
                                      <m:t>(</m:t>
                                    </m:r>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r>
                                  <a:rPr lang="en-US" sz="2000" b="0" i="1" smtClean="0">
                                    <a:latin typeface="Cambria Math"/>
                                  </a:rPr>
                                  <m:t>)</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e>
                                </m:d>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dirty="0" smtClean="0">
                                    <a:latin typeface="Cambria Math"/>
                                  </a:rPr>
                                  <m:t>𝑓</m:t>
                                </m:r>
                                <m:d>
                                  <m:dPr>
                                    <m:ctrlPr>
                                      <a:rPr lang="en-US" sz="2000" b="0" i="1" dirty="0" smtClean="0">
                                        <a:latin typeface="Cambria Math" panose="02040503050406030204" pitchFamily="18" charset="0"/>
                                      </a:rPr>
                                    </m:ctrlPr>
                                  </m:dPr>
                                  <m:e>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e>
                                </m:d>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e>
                                </m:d>
                              </m:oMath>
                            </m:oMathPara>
                          </a14:m>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8" name="Таблица 7"/>
              <p:cNvGraphicFramePr>
                <a:graphicFrameLocks noGrp="1"/>
              </p:cNvGraphicFramePr>
              <p:nvPr>
                <p:extLst>
                  <p:ext uri="{D42A27DB-BD31-4B8C-83A1-F6EECF244321}">
                    <p14:modId xmlns:p14="http://schemas.microsoft.com/office/powerpoint/2010/main" val="1817908111"/>
                  </p:ext>
                </p:extLst>
              </p:nvPr>
            </p:nvGraphicFramePr>
            <p:xfrm>
              <a:off x="1153268" y="4802041"/>
              <a:ext cx="4138580" cy="1404206"/>
            </p:xfrm>
            <a:graphic>
              <a:graphicData uri="http://schemas.openxmlformats.org/drawingml/2006/table">
                <a:tbl>
                  <a:tblPr firstRow="1" bandRow="1">
                    <a:tableStyleId>{8799B23B-EC83-4686-B30A-512413B5E67A}</a:tableStyleId>
                  </a:tblPr>
                  <a:tblGrid>
                    <a:gridCol w="827716"/>
                    <a:gridCol w="827716"/>
                    <a:gridCol w="827716"/>
                    <a:gridCol w="827716"/>
                    <a:gridCol w="827716"/>
                  </a:tblGrid>
                  <a:tr h="439585">
                    <a:tc>
                      <a:txBody>
                        <a:bodyPr/>
                        <a:lstStyle/>
                        <a:p>
                          <a:endParaRPr lang="ru-RU"/>
                        </a:p>
                      </a:txBody>
                      <a:tcPr>
                        <a:blipFill rotWithShape="1">
                          <a:blip r:embed="rId5"/>
                          <a:stretch>
                            <a:fillRect t="-1389" r="-400000" b="-220833"/>
                          </a:stretch>
                        </a:blipFill>
                      </a:tcPr>
                    </a:tc>
                    <a:tc>
                      <a:txBody>
                        <a:bodyPr/>
                        <a:lstStyle/>
                        <a:p>
                          <a:endParaRPr lang="ru-RU"/>
                        </a:p>
                      </a:txBody>
                      <a:tcPr>
                        <a:blipFill rotWithShape="1">
                          <a:blip r:embed="rId5"/>
                          <a:stretch>
                            <a:fillRect l="-100000" t="-1389" r="-300000" b="-220833"/>
                          </a:stretch>
                        </a:blipFill>
                      </a:tcPr>
                    </a:tc>
                    <a:tc>
                      <a:txBody>
                        <a:bodyPr/>
                        <a:lstStyle/>
                        <a:p>
                          <a:endParaRPr lang="ru-RU"/>
                        </a:p>
                      </a:txBody>
                      <a:tcPr>
                        <a:blipFill rotWithShape="1">
                          <a:blip r:embed="rId5"/>
                          <a:stretch>
                            <a:fillRect l="-201481" t="-1389" r="-202222" b="-220833"/>
                          </a:stretch>
                        </a:blipFill>
                      </a:tcPr>
                    </a:tc>
                    <a:tc>
                      <a:txBody>
                        <a:bodyPr/>
                        <a:lstStyle/>
                        <a:p>
                          <a:endParaRPr lang="ru-RU"/>
                        </a:p>
                      </a:txBody>
                      <a:tcPr>
                        <a:blipFill rotWithShape="1">
                          <a:blip r:embed="rId5"/>
                          <a:stretch>
                            <a:fillRect l="-299265" t="-1389" r="-100735" b="-220833"/>
                          </a:stretch>
                        </a:blipFill>
                      </a:tcPr>
                    </a:tc>
                    <a:tc>
                      <a:txBody>
                        <a:bodyPr/>
                        <a:lstStyle/>
                        <a:p>
                          <a:endParaRPr lang="ru-RU"/>
                        </a:p>
                      </a:txBody>
                      <a:tcPr>
                        <a:blipFill rotWithShape="1">
                          <a:blip r:embed="rId5"/>
                          <a:stretch>
                            <a:fillRect l="-399265" t="-1389" r="-735" b="-220833"/>
                          </a:stretch>
                        </a:blipFill>
                      </a:tcPr>
                    </a:tc>
                  </a:tr>
                  <a:tr h="470158">
                    <a:tc>
                      <a:txBody>
                        <a:bodyPr/>
                        <a:lstStyle/>
                        <a:p>
                          <a:endParaRPr lang="ru-RU"/>
                        </a:p>
                      </a:txBody>
                      <a:tcPr>
                        <a:blipFill rotWithShape="1">
                          <a:blip r:embed="rId5"/>
                          <a:stretch>
                            <a:fillRect t="-94805" r="-400000" b="-106494"/>
                          </a:stretch>
                        </a:blipFill>
                      </a:tcPr>
                    </a:tc>
                    <a:tc>
                      <a:txBody>
                        <a:bodyPr/>
                        <a:lstStyle/>
                        <a:p>
                          <a:endParaRPr lang="ru-RU"/>
                        </a:p>
                      </a:txBody>
                      <a:tcPr>
                        <a:blipFill rotWithShape="1">
                          <a:blip r:embed="rId5"/>
                          <a:stretch>
                            <a:fillRect l="-100000" t="-94805" r="-300000" b="-106494"/>
                          </a:stretch>
                        </a:blipFill>
                      </a:tcPr>
                    </a:tc>
                    <a:tc>
                      <a:txBody>
                        <a:bodyPr/>
                        <a:lstStyle/>
                        <a:p>
                          <a:endParaRPr lang="ru-RU"/>
                        </a:p>
                      </a:txBody>
                      <a:tcPr>
                        <a:blipFill rotWithShape="1">
                          <a:blip r:embed="rId5"/>
                          <a:stretch>
                            <a:fillRect l="-201481" t="-94805" r="-202222" b="-106494"/>
                          </a:stretch>
                        </a:blipFill>
                      </a:tcPr>
                    </a:tc>
                    <a:tc>
                      <a:txBody>
                        <a:bodyPr/>
                        <a:lstStyle/>
                        <a:p>
                          <a:endParaRPr lang="ru-RU"/>
                        </a:p>
                      </a:txBody>
                      <a:tcPr>
                        <a:blipFill rotWithShape="1">
                          <a:blip r:embed="rId5"/>
                          <a:stretch>
                            <a:fillRect l="-299265" t="-94805" r="-100735" b="-106494"/>
                          </a:stretch>
                        </a:blipFill>
                      </a:tcPr>
                    </a:tc>
                    <a:tc>
                      <a:txBody>
                        <a:bodyPr/>
                        <a:lstStyle/>
                        <a:p>
                          <a:endParaRPr lang="ru-RU"/>
                        </a:p>
                      </a:txBody>
                      <a:tcPr>
                        <a:blipFill rotWithShape="1">
                          <a:blip r:embed="rId5"/>
                          <a:stretch>
                            <a:fillRect l="-399265" t="-94805" r="-735" b="-106494"/>
                          </a:stretch>
                        </a:blipFill>
                      </a:tcPr>
                    </a:tc>
                  </a:tr>
                  <a:tr h="494463">
                    <a:tc>
                      <a:txBody>
                        <a:bodyPr/>
                        <a:lstStyle/>
                        <a:p>
                          <a:endParaRPr lang="ru-RU"/>
                        </a:p>
                      </a:txBody>
                      <a:tcPr>
                        <a:blipFill rotWithShape="1">
                          <a:blip r:embed="rId5"/>
                          <a:stretch>
                            <a:fillRect t="-185185" r="-400000" b="-1235"/>
                          </a:stretch>
                        </a:blipFill>
                      </a:tcPr>
                    </a:tc>
                    <a:tc>
                      <a:txBody>
                        <a:bodyPr/>
                        <a:lstStyle/>
                        <a:p>
                          <a:endParaRPr lang="ru-RU"/>
                        </a:p>
                      </a:txBody>
                      <a:tcPr>
                        <a:blipFill rotWithShape="1">
                          <a:blip r:embed="rId5"/>
                          <a:stretch>
                            <a:fillRect l="-100000" t="-185185" r="-300000" b="-1235"/>
                          </a:stretch>
                        </a:blipFill>
                      </a:tcPr>
                    </a:tc>
                    <a:tc>
                      <a:txBody>
                        <a:bodyPr/>
                        <a:lstStyle/>
                        <a:p>
                          <a:endParaRPr lang="ru-RU"/>
                        </a:p>
                      </a:txBody>
                      <a:tcPr>
                        <a:blipFill rotWithShape="1">
                          <a:blip r:embed="rId5"/>
                          <a:stretch>
                            <a:fillRect l="-201481" t="-185185" r="-202222" b="-1235"/>
                          </a:stretch>
                        </a:blipFill>
                      </a:tcPr>
                    </a:tc>
                    <a:tc>
                      <a:txBody>
                        <a:bodyPr/>
                        <a:lstStyle/>
                        <a:p>
                          <a:endParaRPr lang="ru-RU"/>
                        </a:p>
                      </a:txBody>
                      <a:tcPr>
                        <a:blipFill rotWithShape="1">
                          <a:blip r:embed="rId5"/>
                          <a:stretch>
                            <a:fillRect l="-299265" t="-185185" r="-100735" b="-1235"/>
                          </a:stretch>
                        </a:blipFill>
                      </a:tcPr>
                    </a:tc>
                    <a:tc>
                      <a:txBody>
                        <a:bodyPr/>
                        <a:lstStyle/>
                        <a:p>
                          <a:endParaRPr lang="ru-RU"/>
                        </a:p>
                      </a:txBody>
                      <a:tcPr>
                        <a:blipFill rotWithShape="1">
                          <a:blip r:embed="rId5"/>
                          <a:stretch>
                            <a:fillRect l="-399265" t="-185185" r="-735" b="-1235"/>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Таблица 9"/>
              <p:cNvGraphicFramePr>
                <a:graphicFrameLocks noGrp="1"/>
              </p:cNvGraphicFramePr>
              <p:nvPr/>
            </p:nvGraphicFramePr>
            <p:xfrm>
              <a:off x="5836597" y="4915529"/>
              <a:ext cx="4487690" cy="1188720"/>
            </p:xfrm>
            <a:graphic>
              <a:graphicData uri="http://schemas.openxmlformats.org/drawingml/2006/table">
                <a:tbl>
                  <a:tblPr firstRow="1" bandRow="1">
                    <a:tableStyleId>{8799B23B-EC83-4686-B30A-512413B5E67A}</a:tableStyleId>
                  </a:tblPr>
                  <a:tblGrid>
                    <a:gridCol w="897538">
                      <a:extLst>
                        <a:ext uri="{9D8B030D-6E8A-4147-A177-3AD203B41FA5}">
                          <a16:colId xmlns:a16="http://schemas.microsoft.com/office/drawing/2014/main" val="20000"/>
                        </a:ext>
                      </a:extLst>
                    </a:gridCol>
                    <a:gridCol w="897538">
                      <a:extLst>
                        <a:ext uri="{9D8B030D-6E8A-4147-A177-3AD203B41FA5}">
                          <a16:colId xmlns:a16="http://schemas.microsoft.com/office/drawing/2014/main" val="20001"/>
                        </a:ext>
                      </a:extLst>
                    </a:gridCol>
                    <a:gridCol w="897538">
                      <a:extLst>
                        <a:ext uri="{9D8B030D-6E8A-4147-A177-3AD203B41FA5}">
                          <a16:colId xmlns:a16="http://schemas.microsoft.com/office/drawing/2014/main" val="20002"/>
                        </a:ext>
                      </a:extLst>
                    </a:gridCol>
                    <a:gridCol w="897538">
                      <a:extLst>
                        <a:ext uri="{9D8B030D-6E8A-4147-A177-3AD203B41FA5}">
                          <a16:colId xmlns:a16="http://schemas.microsoft.com/office/drawing/2014/main" val="20003"/>
                        </a:ext>
                      </a:extLst>
                    </a:gridCol>
                    <a:gridCol w="897538">
                      <a:extLst>
                        <a:ext uri="{9D8B030D-6E8A-4147-A177-3AD203B41FA5}">
                          <a16:colId xmlns:a16="http://schemas.microsoft.com/office/drawing/2014/main" val="20004"/>
                        </a:ext>
                      </a:extLst>
                    </a:gridCol>
                  </a:tblGrid>
                  <a:tr h="25301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25301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val="10001"/>
                      </a:ext>
                    </a:extLst>
                  </a:tr>
                  <a:tr h="253010">
                    <a:tc>
                      <a:txBody>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a:rPr>
                                  <m:t>ln</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oMath>
                            </m:oMathPara>
                          </a14:m>
                          <a:endParaRPr lang="ru-RU" sz="2000" dirty="0"/>
                        </a:p>
                      </a:txBody>
                      <a:tcPr/>
                    </a:tc>
                    <a:tc>
                      <a:txBody>
                        <a:bodyPr/>
                        <a:lstStyle/>
                        <a:p>
                          <a:pPr algn="ctr"/>
                          <a:r>
                            <a:rPr lang="en-US" sz="2000" b="0" dirty="0"/>
                            <a:t>2.3</a:t>
                          </a:r>
                          <a:endParaRPr lang="ru-RU" sz="2000" b="0" dirty="0"/>
                        </a:p>
                      </a:txBody>
                      <a:tcPr/>
                    </a:tc>
                    <a:tc>
                      <a:txBody>
                        <a:bodyPr/>
                        <a:lstStyle/>
                        <a:p>
                          <a:pPr algn="ctr"/>
                          <a:r>
                            <a:rPr lang="en-US" sz="2000" b="0" dirty="0"/>
                            <a:t>2.77</a:t>
                          </a:r>
                          <a:endParaRPr lang="ru-RU" sz="2000" b="0" dirty="0"/>
                        </a:p>
                      </a:txBody>
                      <a:tcPr/>
                    </a:tc>
                    <a:tc>
                      <a:txBody>
                        <a:bodyPr/>
                        <a:lstStyle/>
                        <a:p>
                          <a:pPr algn="ctr"/>
                          <a:r>
                            <a:rPr lang="en-US" sz="2000" b="0" dirty="0"/>
                            <a:t>0</a:t>
                          </a:r>
                          <a:endParaRPr lang="ru-RU" sz="2000" b="0" dirty="0"/>
                        </a:p>
                      </a:txBody>
                      <a:tcPr/>
                    </a:tc>
                    <a:tc>
                      <a:txBody>
                        <a:bodyPr/>
                        <a:lstStyle/>
                        <a:p>
                          <a:pPr algn="ctr"/>
                          <a:r>
                            <a:rPr lang="en-US" sz="2000" b="0" dirty="0"/>
                            <a:t>1.79</a:t>
                          </a:r>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10" name="Таблица 9"/>
              <p:cNvGraphicFramePr>
                <a:graphicFrameLocks noGrp="1"/>
              </p:cNvGraphicFramePr>
              <p:nvPr>
                <p:extLst>
                  <p:ext uri="{D42A27DB-BD31-4B8C-83A1-F6EECF244321}">
                    <p14:modId xmlns:p14="http://schemas.microsoft.com/office/powerpoint/2010/main" val="3310233904"/>
                  </p:ext>
                </p:extLst>
              </p:nvPr>
            </p:nvGraphicFramePr>
            <p:xfrm>
              <a:off x="5836597" y="4915529"/>
              <a:ext cx="4487690" cy="1188720"/>
            </p:xfrm>
            <a:graphic>
              <a:graphicData uri="http://schemas.openxmlformats.org/drawingml/2006/table">
                <a:tbl>
                  <a:tblPr firstRow="1" bandRow="1">
                    <a:tableStyleId>{8799B23B-EC83-4686-B30A-512413B5E67A}</a:tableStyleId>
                  </a:tblPr>
                  <a:tblGrid>
                    <a:gridCol w="897538">
                      <a:extLst>
                        <a:ext uri="{9D8B030D-6E8A-4147-A177-3AD203B41FA5}">
                          <a16:colId xmlns:a16="http://schemas.microsoft.com/office/drawing/2014/main" val="20000"/>
                        </a:ext>
                      </a:extLst>
                    </a:gridCol>
                    <a:gridCol w="897538">
                      <a:extLst>
                        <a:ext uri="{9D8B030D-6E8A-4147-A177-3AD203B41FA5}">
                          <a16:colId xmlns:a16="http://schemas.microsoft.com/office/drawing/2014/main" val="20001"/>
                        </a:ext>
                      </a:extLst>
                    </a:gridCol>
                    <a:gridCol w="897538">
                      <a:extLst>
                        <a:ext uri="{9D8B030D-6E8A-4147-A177-3AD203B41FA5}">
                          <a16:colId xmlns:a16="http://schemas.microsoft.com/office/drawing/2014/main" val="20002"/>
                        </a:ext>
                      </a:extLst>
                    </a:gridCol>
                    <a:gridCol w="897538">
                      <a:extLst>
                        <a:ext uri="{9D8B030D-6E8A-4147-A177-3AD203B41FA5}">
                          <a16:colId xmlns:a16="http://schemas.microsoft.com/office/drawing/2014/main" val="20003"/>
                        </a:ext>
                      </a:extLst>
                    </a:gridCol>
                    <a:gridCol w="897538">
                      <a:extLst>
                        <a:ext uri="{9D8B030D-6E8A-4147-A177-3AD203B41FA5}">
                          <a16:colId xmlns:a16="http://schemas.microsoft.com/office/drawing/2014/main" val="20004"/>
                        </a:ext>
                      </a:extLst>
                    </a:gridCol>
                  </a:tblGrid>
                  <a:tr h="396240">
                    <a:tc>
                      <a:txBody>
                        <a:bodyPr/>
                        <a:lstStyle/>
                        <a:p>
                          <a:endParaRPr lang="en-US"/>
                        </a:p>
                      </a:txBody>
                      <a:tcPr>
                        <a:blipFill>
                          <a:blip r:embed="rId6"/>
                          <a:stretch>
                            <a:fillRect l="-680" t="-6154" r="-403401" b="-229231"/>
                          </a:stretch>
                        </a:blipFill>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396240">
                    <a:tc>
                      <a:txBody>
                        <a:bodyPr/>
                        <a:lstStyle/>
                        <a:p>
                          <a:endParaRPr lang="en-US"/>
                        </a:p>
                      </a:txBody>
                      <a:tcPr>
                        <a:blipFill>
                          <a:blip r:embed="rId6"/>
                          <a:stretch>
                            <a:fillRect l="-680" t="-104545" r="-403401" b="-125758"/>
                          </a:stretch>
                        </a:blipFill>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val="10001"/>
                      </a:ext>
                    </a:extLst>
                  </a:tr>
                  <a:tr h="396240">
                    <a:tc>
                      <a:txBody>
                        <a:bodyPr/>
                        <a:lstStyle/>
                        <a:p>
                          <a:endParaRPr lang="en-US"/>
                        </a:p>
                      </a:txBody>
                      <a:tcPr>
                        <a:blipFill>
                          <a:blip r:embed="rId6"/>
                          <a:stretch>
                            <a:fillRect l="-680" t="-207692" r="-403401" b="-27692"/>
                          </a:stretch>
                        </a:blipFill>
                      </a:tcPr>
                    </a:tc>
                    <a:tc>
                      <a:txBody>
                        <a:bodyPr/>
                        <a:lstStyle/>
                        <a:p>
                          <a:pPr algn="ctr"/>
                          <a:r>
                            <a:rPr lang="en-US" sz="2000" b="0" dirty="0"/>
                            <a:t>2.3</a:t>
                          </a:r>
                          <a:endParaRPr lang="ru-RU" sz="2000" b="0" dirty="0"/>
                        </a:p>
                      </a:txBody>
                      <a:tcPr/>
                    </a:tc>
                    <a:tc>
                      <a:txBody>
                        <a:bodyPr/>
                        <a:lstStyle/>
                        <a:p>
                          <a:pPr algn="ctr"/>
                          <a:r>
                            <a:rPr lang="en-US" sz="2000" b="0" dirty="0"/>
                            <a:t>2.77</a:t>
                          </a:r>
                          <a:endParaRPr lang="ru-RU" sz="2000" b="0" dirty="0"/>
                        </a:p>
                      </a:txBody>
                      <a:tcPr/>
                    </a:tc>
                    <a:tc>
                      <a:txBody>
                        <a:bodyPr/>
                        <a:lstStyle/>
                        <a:p>
                          <a:pPr algn="ctr"/>
                          <a:r>
                            <a:rPr lang="en-US" sz="2000" b="0" dirty="0"/>
                            <a:t>0</a:t>
                          </a:r>
                          <a:endParaRPr lang="ru-RU" sz="2000" b="0" dirty="0"/>
                        </a:p>
                      </a:txBody>
                      <a:tcPr/>
                    </a:tc>
                    <a:tc>
                      <a:txBody>
                        <a:bodyPr/>
                        <a:lstStyle/>
                        <a:p>
                          <a:pPr algn="ctr"/>
                          <a:r>
                            <a:rPr lang="en-US" sz="2000" b="0" dirty="0"/>
                            <a:t>1.79</a:t>
                          </a:r>
                          <a:endParaRPr lang="ru-RU" sz="2000" b="0" dirty="0"/>
                        </a:p>
                      </a:txBody>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346423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68680" y="0"/>
            <a:ext cx="9646920" cy="1325563"/>
          </a:xfrm>
        </p:spPr>
        <p:txBody>
          <a:bodyPr>
            <a:normAutofit/>
          </a:bodyPr>
          <a:lstStyle/>
          <a:p>
            <a:r>
              <a:rPr lang="en-US" sz="4000" dirty="0"/>
              <a:t>Basic manipulations with series</a:t>
            </a:r>
            <a:endParaRPr lang="ru-RU" sz="4000" dirty="0"/>
          </a:p>
        </p:txBody>
      </p:sp>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US" b="1" u="sng" dirty="0"/>
              <a:t>Binary operations with two series:</a:t>
            </a:r>
          </a:p>
          <a:p>
            <a:r>
              <a:rPr lang="en-US" i="1" dirty="0"/>
              <a:t>Addition</a:t>
            </a:r>
            <a:endParaRPr lang="en-US" b="0" i="1" dirty="0"/>
          </a:p>
          <a:p>
            <a:endParaRPr lang="en-US" i="1" dirty="0"/>
          </a:p>
          <a:p>
            <a:endParaRPr lang="en-US" i="1" dirty="0"/>
          </a:p>
          <a:p>
            <a:endParaRPr lang="en-US" i="1" dirty="0"/>
          </a:p>
          <a:p>
            <a:r>
              <a:rPr lang="en-US" i="1" dirty="0"/>
              <a:t>Pointwise functional transform f of a pair</a:t>
            </a:r>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2756575" y="2061041"/>
              <a:ext cx="8132325" cy="1872688"/>
            </p:xfrm>
            <a:graphic>
              <a:graphicData uri="http://schemas.openxmlformats.org/drawingml/2006/table">
                <a:tbl>
                  <a:tblPr firstRow="1" bandRow="1">
                    <a:tableStyleId>{8799B23B-EC83-4686-B30A-512413B5E67A}</a:tableStyleId>
                  </a:tblPr>
                  <a:tblGrid>
                    <a:gridCol w="1626465">
                      <a:extLst>
                        <a:ext uri="{9D8B030D-6E8A-4147-A177-3AD203B41FA5}">
                          <a16:colId xmlns:a16="http://schemas.microsoft.com/office/drawing/2014/main" val="20000"/>
                        </a:ext>
                      </a:extLst>
                    </a:gridCol>
                    <a:gridCol w="1640570">
                      <a:extLst>
                        <a:ext uri="{9D8B030D-6E8A-4147-A177-3AD203B41FA5}">
                          <a16:colId xmlns:a16="http://schemas.microsoft.com/office/drawing/2014/main" val="20001"/>
                        </a:ext>
                      </a:extLst>
                    </a:gridCol>
                    <a:gridCol w="1612360">
                      <a:extLst>
                        <a:ext uri="{9D8B030D-6E8A-4147-A177-3AD203B41FA5}">
                          <a16:colId xmlns:a16="http://schemas.microsoft.com/office/drawing/2014/main" val="20002"/>
                        </a:ext>
                      </a:extLst>
                    </a:gridCol>
                    <a:gridCol w="1626465">
                      <a:extLst>
                        <a:ext uri="{9D8B030D-6E8A-4147-A177-3AD203B41FA5}">
                          <a16:colId xmlns:a16="http://schemas.microsoft.com/office/drawing/2014/main" val="20003"/>
                        </a:ext>
                      </a:extLst>
                    </a:gridCol>
                    <a:gridCol w="1626465">
                      <a:extLst>
                        <a:ext uri="{9D8B030D-6E8A-4147-A177-3AD203B41FA5}">
                          <a16:colId xmlns:a16="http://schemas.microsoft.com/office/drawing/2014/main" val="20004"/>
                        </a:ext>
                      </a:extLst>
                    </a:gridCol>
                  </a:tblGrid>
                  <a:tr h="369922">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3</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4</m:t>
                                    </m:r>
                                  </m:sub>
                                </m:sSub>
                              </m:oMath>
                            </m:oMathPara>
                          </a14:m>
                          <a:endParaRPr lang="ru-RU" sz="2000" b="0" dirty="0"/>
                        </a:p>
                      </a:txBody>
                      <a:tcPr/>
                    </a:tc>
                    <a:extLst>
                      <a:ext uri="{0D108BD9-81ED-4DB2-BD59-A6C34878D82A}">
                        <a16:rowId xmlns:a16="http://schemas.microsoft.com/office/drawing/2014/main" val="10000"/>
                      </a:ext>
                    </a:extLst>
                  </a:tr>
                  <a:tr h="39565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1"/>
                      </a:ext>
                    </a:extLst>
                  </a:tr>
                  <a:tr h="39565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𝑌</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2"/>
                      </a:ext>
                    </a:extLst>
                  </a:tr>
                  <a:tr h="62885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oMath>
                            </m:oMathPara>
                          </a14:m>
                          <a:endParaRPr lang="ru-RU" sz="2000"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r>
                                  <a:rPr lang="en-US" sz="2000" b="0" i="1"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m:t>
                                </m:r>
                                <m:sSub>
                                  <m:sSubPr>
                                    <m:ctrlPr>
                                      <a:rPr lang="en-US" sz="2000" b="0" i="1" dirty="0" smtClean="0">
                                        <a:latin typeface="Cambria Math" panose="02040503050406030204" pitchFamily="18" charset="0"/>
                                      </a:rPr>
                                    </m:ctrlPr>
                                  </m:sSubPr>
                                  <m:e>
                                    <m:r>
                                      <a:rPr lang="en-US" sz="2000" b="0" i="1" dirty="0" smtClean="0">
                                        <a:latin typeface="Cambria Math"/>
                                      </a:rPr>
                                      <m:t>𝑌</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r>
                                  <a:rPr lang="en-US" sz="2000" b="0" i="1" smtClean="0">
                                    <a:latin typeface="Cambria Math"/>
                                  </a:rPr>
                                  <m:t> </m:t>
                                </m:r>
                              </m:oMath>
                            </m:oMathPara>
                          </a14:m>
                          <a:endParaRPr lang="ru-RU" sz="2000" b="0" dirty="0"/>
                        </a:p>
                      </a:txBody>
                      <a:tcPr/>
                    </a:tc>
                    <a:extLst>
                      <a:ext uri="{0D108BD9-81ED-4DB2-BD59-A6C34878D82A}">
                        <a16:rowId xmlns:a16="http://schemas.microsoft.com/office/drawing/2014/main" val="10003"/>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1839248657"/>
                  </p:ext>
                </p:extLst>
              </p:nvPr>
            </p:nvGraphicFramePr>
            <p:xfrm>
              <a:off x="2756575" y="2061041"/>
              <a:ext cx="8132325" cy="1872688"/>
            </p:xfrm>
            <a:graphic>
              <a:graphicData uri="http://schemas.openxmlformats.org/drawingml/2006/table">
                <a:tbl>
                  <a:tblPr firstRow="1" bandRow="1">
                    <a:tableStyleId>{8799B23B-EC83-4686-B30A-512413B5E67A}</a:tableStyleId>
                  </a:tblPr>
                  <a:tblGrid>
                    <a:gridCol w="1626465">
                      <a:extLst>
                        <a:ext uri="{9D8B030D-6E8A-4147-A177-3AD203B41FA5}">
                          <a16:colId xmlns:a16="http://schemas.microsoft.com/office/drawing/2014/main" val="20000"/>
                        </a:ext>
                      </a:extLst>
                    </a:gridCol>
                    <a:gridCol w="1640570">
                      <a:extLst>
                        <a:ext uri="{9D8B030D-6E8A-4147-A177-3AD203B41FA5}">
                          <a16:colId xmlns:a16="http://schemas.microsoft.com/office/drawing/2014/main" val="20001"/>
                        </a:ext>
                      </a:extLst>
                    </a:gridCol>
                    <a:gridCol w="1612360">
                      <a:extLst>
                        <a:ext uri="{9D8B030D-6E8A-4147-A177-3AD203B41FA5}">
                          <a16:colId xmlns:a16="http://schemas.microsoft.com/office/drawing/2014/main" val="20002"/>
                        </a:ext>
                      </a:extLst>
                    </a:gridCol>
                    <a:gridCol w="1626465">
                      <a:extLst>
                        <a:ext uri="{9D8B030D-6E8A-4147-A177-3AD203B41FA5}">
                          <a16:colId xmlns:a16="http://schemas.microsoft.com/office/drawing/2014/main" val="20003"/>
                        </a:ext>
                      </a:extLst>
                    </a:gridCol>
                    <a:gridCol w="1626465">
                      <a:extLst>
                        <a:ext uri="{9D8B030D-6E8A-4147-A177-3AD203B41FA5}">
                          <a16:colId xmlns:a16="http://schemas.microsoft.com/office/drawing/2014/main" val="20004"/>
                        </a:ext>
                      </a:extLst>
                    </a:gridCol>
                  </a:tblGrid>
                  <a:tr h="396240">
                    <a:tc>
                      <a:txBody>
                        <a:bodyPr/>
                        <a:lstStyle/>
                        <a:p>
                          <a:endParaRPr lang="en-US"/>
                        </a:p>
                      </a:txBody>
                      <a:tcPr>
                        <a:blipFill>
                          <a:blip r:embed="rId2"/>
                          <a:stretch>
                            <a:fillRect l="-375" t="-1538" r="-401124" b="-376923"/>
                          </a:stretch>
                        </a:blipFill>
                      </a:tcPr>
                    </a:tc>
                    <a:tc>
                      <a:txBody>
                        <a:bodyPr/>
                        <a:lstStyle/>
                        <a:p>
                          <a:endParaRPr lang="en-US"/>
                        </a:p>
                      </a:txBody>
                      <a:tcPr>
                        <a:blipFill>
                          <a:blip r:embed="rId2"/>
                          <a:stretch>
                            <a:fillRect l="-99628" t="-1538" r="-298141" b="-376923"/>
                          </a:stretch>
                        </a:blipFill>
                      </a:tcPr>
                    </a:tc>
                    <a:tc>
                      <a:txBody>
                        <a:bodyPr/>
                        <a:lstStyle/>
                        <a:p>
                          <a:endParaRPr lang="en-US"/>
                        </a:p>
                      </a:txBody>
                      <a:tcPr>
                        <a:blipFill>
                          <a:blip r:embed="rId2"/>
                          <a:stretch>
                            <a:fillRect l="-202642" t="-1538" r="-202642" b="-376923"/>
                          </a:stretch>
                        </a:blipFill>
                      </a:tcPr>
                    </a:tc>
                    <a:tc>
                      <a:txBody>
                        <a:bodyPr/>
                        <a:lstStyle/>
                        <a:p>
                          <a:endParaRPr lang="en-US"/>
                        </a:p>
                      </a:txBody>
                      <a:tcPr>
                        <a:blipFill>
                          <a:blip r:embed="rId2"/>
                          <a:stretch>
                            <a:fillRect l="-300375" t="-1538" r="-101124" b="-376923"/>
                          </a:stretch>
                        </a:blipFill>
                      </a:tcPr>
                    </a:tc>
                    <a:tc>
                      <a:txBody>
                        <a:bodyPr/>
                        <a:lstStyle/>
                        <a:p>
                          <a:endParaRPr lang="en-US"/>
                        </a:p>
                      </a:txBody>
                      <a:tcPr>
                        <a:blipFill>
                          <a:blip r:embed="rId2"/>
                          <a:stretch>
                            <a:fillRect l="-400375" t="-1538" r="-1124" b="-376923"/>
                          </a:stretch>
                        </a:blipFill>
                      </a:tcPr>
                    </a:tc>
                    <a:extLst>
                      <a:ext uri="{0D108BD9-81ED-4DB2-BD59-A6C34878D82A}">
                        <a16:rowId xmlns:a16="http://schemas.microsoft.com/office/drawing/2014/main" val="10000"/>
                      </a:ext>
                    </a:extLst>
                  </a:tr>
                  <a:tr h="423799">
                    <a:tc>
                      <a:txBody>
                        <a:bodyPr/>
                        <a:lstStyle/>
                        <a:p>
                          <a:endParaRPr lang="en-US"/>
                        </a:p>
                      </a:txBody>
                      <a:tcPr>
                        <a:blipFill>
                          <a:blip r:embed="rId2"/>
                          <a:stretch>
                            <a:fillRect l="-375" t="-94286" r="-401124" b="-250000"/>
                          </a:stretch>
                        </a:blipFill>
                      </a:tcPr>
                    </a:tc>
                    <a:tc>
                      <a:txBody>
                        <a:bodyPr/>
                        <a:lstStyle/>
                        <a:p>
                          <a:endParaRPr lang="en-US"/>
                        </a:p>
                      </a:txBody>
                      <a:tcPr>
                        <a:blipFill>
                          <a:blip r:embed="rId2"/>
                          <a:stretch>
                            <a:fillRect l="-99628" t="-94286" r="-298141" b="-250000"/>
                          </a:stretch>
                        </a:blipFill>
                      </a:tcPr>
                    </a:tc>
                    <a:tc>
                      <a:txBody>
                        <a:bodyPr/>
                        <a:lstStyle/>
                        <a:p>
                          <a:endParaRPr lang="en-US"/>
                        </a:p>
                      </a:txBody>
                      <a:tcPr>
                        <a:blipFill>
                          <a:blip r:embed="rId2"/>
                          <a:stretch>
                            <a:fillRect l="-202642" t="-94286" r="-202642" b="-250000"/>
                          </a:stretch>
                        </a:blipFill>
                      </a:tcPr>
                    </a:tc>
                    <a:tc>
                      <a:txBody>
                        <a:bodyPr/>
                        <a:lstStyle/>
                        <a:p>
                          <a:endParaRPr lang="en-US"/>
                        </a:p>
                      </a:txBody>
                      <a:tcPr>
                        <a:blipFill>
                          <a:blip r:embed="rId2"/>
                          <a:stretch>
                            <a:fillRect l="-300375" t="-94286" r="-101124" b="-250000"/>
                          </a:stretch>
                        </a:blipFill>
                      </a:tcPr>
                    </a:tc>
                    <a:tc>
                      <a:txBody>
                        <a:bodyPr/>
                        <a:lstStyle/>
                        <a:p>
                          <a:endParaRPr lang="en-US"/>
                        </a:p>
                      </a:txBody>
                      <a:tcPr>
                        <a:blipFill>
                          <a:blip r:embed="rId2"/>
                          <a:stretch>
                            <a:fillRect l="-400375" t="-94286" r="-1124" b="-250000"/>
                          </a:stretch>
                        </a:blipFill>
                      </a:tcPr>
                    </a:tc>
                    <a:extLst>
                      <a:ext uri="{0D108BD9-81ED-4DB2-BD59-A6C34878D82A}">
                        <a16:rowId xmlns:a16="http://schemas.microsoft.com/office/drawing/2014/main" val="10001"/>
                      </a:ext>
                    </a:extLst>
                  </a:tr>
                  <a:tr h="423799">
                    <a:tc>
                      <a:txBody>
                        <a:bodyPr/>
                        <a:lstStyle/>
                        <a:p>
                          <a:endParaRPr lang="en-US"/>
                        </a:p>
                      </a:txBody>
                      <a:tcPr>
                        <a:blipFill>
                          <a:blip r:embed="rId2"/>
                          <a:stretch>
                            <a:fillRect l="-375" t="-194286" r="-401124" b="-150000"/>
                          </a:stretch>
                        </a:blipFill>
                      </a:tcPr>
                    </a:tc>
                    <a:tc>
                      <a:txBody>
                        <a:bodyPr/>
                        <a:lstStyle/>
                        <a:p>
                          <a:endParaRPr lang="en-US"/>
                        </a:p>
                      </a:txBody>
                      <a:tcPr>
                        <a:blipFill>
                          <a:blip r:embed="rId2"/>
                          <a:stretch>
                            <a:fillRect l="-99628" t="-194286" r="-298141" b="-150000"/>
                          </a:stretch>
                        </a:blipFill>
                      </a:tcPr>
                    </a:tc>
                    <a:tc>
                      <a:txBody>
                        <a:bodyPr/>
                        <a:lstStyle/>
                        <a:p>
                          <a:endParaRPr lang="en-US"/>
                        </a:p>
                      </a:txBody>
                      <a:tcPr>
                        <a:blipFill>
                          <a:blip r:embed="rId2"/>
                          <a:stretch>
                            <a:fillRect l="-202642" t="-194286" r="-202642" b="-150000"/>
                          </a:stretch>
                        </a:blipFill>
                      </a:tcPr>
                    </a:tc>
                    <a:tc>
                      <a:txBody>
                        <a:bodyPr/>
                        <a:lstStyle/>
                        <a:p>
                          <a:endParaRPr lang="en-US"/>
                        </a:p>
                      </a:txBody>
                      <a:tcPr>
                        <a:blipFill>
                          <a:blip r:embed="rId2"/>
                          <a:stretch>
                            <a:fillRect l="-300375" t="-194286" r="-101124" b="-150000"/>
                          </a:stretch>
                        </a:blipFill>
                      </a:tcPr>
                    </a:tc>
                    <a:tc>
                      <a:txBody>
                        <a:bodyPr/>
                        <a:lstStyle/>
                        <a:p>
                          <a:endParaRPr lang="en-US"/>
                        </a:p>
                      </a:txBody>
                      <a:tcPr>
                        <a:blipFill>
                          <a:blip r:embed="rId2"/>
                          <a:stretch>
                            <a:fillRect l="-400375" t="-194286" r="-1124" b="-150000"/>
                          </a:stretch>
                        </a:blipFill>
                      </a:tcPr>
                    </a:tc>
                    <a:extLst>
                      <a:ext uri="{0D108BD9-81ED-4DB2-BD59-A6C34878D82A}">
                        <a16:rowId xmlns:a16="http://schemas.microsoft.com/office/drawing/2014/main" val="10002"/>
                      </a:ext>
                    </a:extLst>
                  </a:tr>
                  <a:tr h="628850">
                    <a:tc>
                      <a:txBody>
                        <a:bodyPr/>
                        <a:lstStyle/>
                        <a:p>
                          <a:endParaRPr lang="en-US"/>
                        </a:p>
                      </a:txBody>
                      <a:tcPr>
                        <a:blipFill>
                          <a:blip r:embed="rId2"/>
                          <a:stretch>
                            <a:fillRect l="-375" t="-200000" r="-401124" b="-1942"/>
                          </a:stretch>
                        </a:blipFill>
                      </a:tcPr>
                    </a:tc>
                    <a:tc>
                      <a:txBody>
                        <a:bodyPr/>
                        <a:lstStyle/>
                        <a:p>
                          <a:endParaRPr lang="en-US"/>
                        </a:p>
                      </a:txBody>
                      <a:tcPr>
                        <a:blipFill>
                          <a:blip r:embed="rId2"/>
                          <a:stretch>
                            <a:fillRect l="-99628" t="-200000" r="-298141" b="-1942"/>
                          </a:stretch>
                        </a:blipFill>
                      </a:tcPr>
                    </a:tc>
                    <a:tc>
                      <a:txBody>
                        <a:bodyPr/>
                        <a:lstStyle/>
                        <a:p>
                          <a:endParaRPr lang="en-US"/>
                        </a:p>
                      </a:txBody>
                      <a:tcPr>
                        <a:blipFill>
                          <a:blip r:embed="rId2"/>
                          <a:stretch>
                            <a:fillRect l="-202642" t="-200000" r="-202642" b="-1942"/>
                          </a:stretch>
                        </a:blipFill>
                      </a:tcPr>
                    </a:tc>
                    <a:tc>
                      <a:txBody>
                        <a:bodyPr/>
                        <a:lstStyle/>
                        <a:p>
                          <a:endParaRPr lang="en-US"/>
                        </a:p>
                      </a:txBody>
                      <a:tcPr>
                        <a:blipFill>
                          <a:blip r:embed="rId2"/>
                          <a:stretch>
                            <a:fillRect l="-300375" t="-200000" r="-101124" b="-1942"/>
                          </a:stretch>
                        </a:blipFill>
                      </a:tcPr>
                    </a:tc>
                    <a:tc>
                      <a:txBody>
                        <a:bodyPr/>
                        <a:lstStyle/>
                        <a:p>
                          <a:endParaRPr lang="en-US"/>
                        </a:p>
                      </a:txBody>
                      <a:tcPr>
                        <a:blipFill>
                          <a:blip r:embed="rId2"/>
                          <a:stretch>
                            <a:fillRect l="-400375" t="-200000" r="-1124" b="-1942"/>
                          </a:stretch>
                        </a:blipFill>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nvGraphicFramePr>
            <p:xfrm>
              <a:off x="2117387" y="4588030"/>
              <a:ext cx="8132325" cy="1872688"/>
            </p:xfrm>
            <a:graphic>
              <a:graphicData uri="http://schemas.openxmlformats.org/drawingml/2006/table">
                <a:tbl>
                  <a:tblPr firstRow="1" bandRow="1">
                    <a:tableStyleId>{8799B23B-EC83-4686-B30A-512413B5E67A}</a:tableStyleId>
                  </a:tblPr>
                  <a:tblGrid>
                    <a:gridCol w="1626465">
                      <a:extLst>
                        <a:ext uri="{9D8B030D-6E8A-4147-A177-3AD203B41FA5}">
                          <a16:colId xmlns:a16="http://schemas.microsoft.com/office/drawing/2014/main" val="20000"/>
                        </a:ext>
                      </a:extLst>
                    </a:gridCol>
                    <a:gridCol w="1626465">
                      <a:extLst>
                        <a:ext uri="{9D8B030D-6E8A-4147-A177-3AD203B41FA5}">
                          <a16:colId xmlns:a16="http://schemas.microsoft.com/office/drawing/2014/main" val="20001"/>
                        </a:ext>
                      </a:extLst>
                    </a:gridCol>
                    <a:gridCol w="1626465">
                      <a:extLst>
                        <a:ext uri="{9D8B030D-6E8A-4147-A177-3AD203B41FA5}">
                          <a16:colId xmlns:a16="http://schemas.microsoft.com/office/drawing/2014/main" val="20002"/>
                        </a:ext>
                      </a:extLst>
                    </a:gridCol>
                    <a:gridCol w="1626465">
                      <a:extLst>
                        <a:ext uri="{9D8B030D-6E8A-4147-A177-3AD203B41FA5}">
                          <a16:colId xmlns:a16="http://schemas.microsoft.com/office/drawing/2014/main" val="20003"/>
                        </a:ext>
                      </a:extLst>
                    </a:gridCol>
                    <a:gridCol w="1626465">
                      <a:extLst>
                        <a:ext uri="{9D8B030D-6E8A-4147-A177-3AD203B41FA5}">
                          <a16:colId xmlns:a16="http://schemas.microsoft.com/office/drawing/2014/main" val="20004"/>
                        </a:ext>
                      </a:extLst>
                    </a:gridCol>
                  </a:tblGrid>
                  <a:tr h="369922">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3</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4</m:t>
                                    </m:r>
                                  </m:sub>
                                </m:sSub>
                              </m:oMath>
                            </m:oMathPara>
                          </a14:m>
                          <a:endParaRPr lang="ru-RU" sz="2000" b="0" dirty="0"/>
                        </a:p>
                      </a:txBody>
                      <a:tcPr/>
                    </a:tc>
                    <a:extLst>
                      <a:ext uri="{0D108BD9-81ED-4DB2-BD59-A6C34878D82A}">
                        <a16:rowId xmlns:a16="http://schemas.microsoft.com/office/drawing/2014/main" val="10000"/>
                      </a:ext>
                    </a:extLst>
                  </a:tr>
                  <a:tr h="39565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1"/>
                      </a:ext>
                    </a:extLst>
                  </a:tr>
                  <a:tr h="39565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𝑌</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oMath>
                            </m:oMathPara>
                          </a14:m>
                          <a:endParaRPr lang="ru-RU" sz="2000" b="0" dirty="0"/>
                        </a:p>
                      </a:txBody>
                      <a:tcPr/>
                    </a:tc>
                    <a:extLst>
                      <a:ext uri="{0D108BD9-81ED-4DB2-BD59-A6C34878D82A}">
                        <a16:rowId xmlns:a16="http://schemas.microsoft.com/office/drawing/2014/main" val="10002"/>
                      </a:ext>
                    </a:extLst>
                  </a:tr>
                  <a:tr h="62885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e>
                                </m:d>
                                <m:r>
                                  <a:rPr lang="en-US" sz="2000" b="0" i="1" smtClean="0">
                                    <a:latin typeface="Cambria Math"/>
                                  </a:rPr>
                                  <m:t> </m:t>
                                </m:r>
                              </m:oMath>
                            </m:oMathPara>
                          </a14:m>
                          <a:endParaRPr lang="ru-RU" sz="2000"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𝑓</m:t>
                                    </m:r>
                                    <m:r>
                                      <a:rPr lang="en-US" sz="2000" b="0" i="1" smtClean="0">
                                        <a:latin typeface="Cambria Math"/>
                                      </a:rPr>
                                      <m:t>(</m:t>
                                    </m:r>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1</m:t>
                                        </m:r>
                                      </m:sub>
                                    </m:sSub>
                                  </m:sub>
                                </m:sSub>
                                <m:r>
                                  <a:rPr lang="en-US" sz="2000" b="0" i="1" smtClean="0">
                                    <a:latin typeface="Cambria Math"/>
                                  </a:rPr>
                                  <m:t> )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2</m:t>
                                            </m:r>
                                          </m:sub>
                                        </m:sSub>
                                      </m:sub>
                                    </m:sSub>
                                  </m:e>
                                </m:d>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𝑓</m:t>
                                    </m:r>
                                    <m:r>
                                      <a:rPr lang="en-US" sz="2000" b="0" i="1" dirty="0" smtClean="0">
                                        <a:latin typeface="Cambria Math"/>
                                      </a:rPr>
                                      <m:t>(</m:t>
                                    </m:r>
                                    <m:r>
                                      <a:rPr lang="en-US" sz="2000" b="0" i="1" dirty="0" smtClean="0">
                                        <a:latin typeface="Cambria Math"/>
                                      </a:rPr>
                                      <m:t>𝑋</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m:t>
                                </m:r>
                                <m:sSub>
                                  <m:sSubPr>
                                    <m:ctrlPr>
                                      <a:rPr lang="en-US" sz="2000" b="0" i="1" dirty="0" smtClean="0">
                                        <a:latin typeface="Cambria Math" panose="02040503050406030204" pitchFamily="18" charset="0"/>
                                      </a:rPr>
                                    </m:ctrlPr>
                                  </m:sSubPr>
                                  <m:e>
                                    <m:r>
                                      <a:rPr lang="en-US" sz="2000" b="0" i="1" dirty="0" smtClean="0">
                                        <a:latin typeface="Cambria Math"/>
                                      </a:rPr>
                                      <m:t>𝑌</m:t>
                                    </m:r>
                                  </m:e>
                                  <m:sub>
                                    <m:sSub>
                                      <m:sSubPr>
                                        <m:ctrlPr>
                                          <a:rPr lang="en-US" sz="2000" b="0" i="1" dirty="0" smtClean="0">
                                            <a:latin typeface="Cambria Math" panose="02040503050406030204" pitchFamily="18" charset="0"/>
                                          </a:rPr>
                                        </m:ctrlPr>
                                      </m:sSubPr>
                                      <m:e>
                                        <m:r>
                                          <a:rPr lang="en-US" sz="2000" b="0" i="1" dirty="0" smtClean="0">
                                            <a:latin typeface="Cambria Math"/>
                                          </a:rPr>
                                          <m:t>𝑡</m:t>
                                        </m:r>
                                      </m:e>
                                      <m:sub>
                                        <m:r>
                                          <a:rPr lang="en-US" sz="2000" b="0" i="1" dirty="0" smtClean="0">
                                            <a:latin typeface="Cambria Math"/>
                                          </a:rPr>
                                          <m:t>3</m:t>
                                        </m:r>
                                      </m:sub>
                                    </m:sSub>
                                  </m:sub>
                                </m:sSub>
                                <m:r>
                                  <a:rPr lang="en-US" sz="2000" b="0" i="1" dirty="0" smtClean="0">
                                    <a:latin typeface="Cambria Math"/>
                                  </a:rPr>
                                  <m:t> )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𝑋</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𝑌</m:t>
                                        </m:r>
                                      </m:e>
                                      <m:sub>
                                        <m:sSub>
                                          <m:sSubPr>
                                            <m:ctrlPr>
                                              <a:rPr lang="en-US" sz="2000" b="0" i="1" smtClean="0">
                                                <a:latin typeface="Cambria Math" panose="02040503050406030204" pitchFamily="18" charset="0"/>
                                              </a:rPr>
                                            </m:ctrlPr>
                                          </m:sSubPr>
                                          <m:e>
                                            <m:r>
                                              <a:rPr lang="en-US" sz="2000" b="0" i="1" smtClean="0">
                                                <a:latin typeface="Cambria Math"/>
                                              </a:rPr>
                                              <m:t>𝑡</m:t>
                                            </m:r>
                                          </m:e>
                                          <m:sub>
                                            <m:r>
                                              <a:rPr lang="en-US" sz="2000" b="0" i="1" smtClean="0">
                                                <a:latin typeface="Cambria Math"/>
                                              </a:rPr>
                                              <m:t>4</m:t>
                                            </m:r>
                                          </m:sub>
                                        </m:sSub>
                                      </m:sub>
                                    </m:sSub>
                                    <m:r>
                                      <a:rPr lang="en-US" sz="2000" b="0" i="1" smtClean="0">
                                        <a:latin typeface="Cambria Math"/>
                                      </a:rPr>
                                      <m:t> </m:t>
                                    </m:r>
                                  </m:e>
                                </m:d>
                              </m:oMath>
                            </m:oMathPara>
                          </a14:m>
                          <a:endParaRPr lang="ru-RU" sz="2000" b="0" dirty="0"/>
                        </a:p>
                      </a:txBody>
                      <a:tcPr/>
                    </a:tc>
                    <a:extLst>
                      <a:ext uri="{0D108BD9-81ED-4DB2-BD59-A6C34878D82A}">
                        <a16:rowId xmlns:a16="http://schemas.microsoft.com/office/drawing/2014/main" val="10003"/>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4016406431"/>
                  </p:ext>
                </p:extLst>
              </p:nvPr>
            </p:nvGraphicFramePr>
            <p:xfrm>
              <a:off x="2117387" y="4588030"/>
              <a:ext cx="8132325" cy="1872688"/>
            </p:xfrm>
            <a:graphic>
              <a:graphicData uri="http://schemas.openxmlformats.org/drawingml/2006/table">
                <a:tbl>
                  <a:tblPr firstRow="1" bandRow="1">
                    <a:tableStyleId>{8799B23B-EC83-4686-B30A-512413B5E67A}</a:tableStyleId>
                  </a:tblPr>
                  <a:tblGrid>
                    <a:gridCol w="1626465"/>
                    <a:gridCol w="1626465"/>
                    <a:gridCol w="1626465"/>
                    <a:gridCol w="1626465"/>
                    <a:gridCol w="1626465"/>
                  </a:tblGrid>
                  <a:tr h="396240">
                    <a:tc>
                      <a:txBody>
                        <a:bodyPr/>
                        <a:lstStyle/>
                        <a:p>
                          <a:endParaRPr lang="ru-RU"/>
                        </a:p>
                      </a:txBody>
                      <a:tcPr>
                        <a:blipFill rotWithShape="1">
                          <a:blip r:embed="rId3"/>
                          <a:stretch>
                            <a:fillRect t="-1538" r="-400000" b="-372308"/>
                          </a:stretch>
                        </a:blipFill>
                      </a:tcPr>
                    </a:tc>
                    <a:tc>
                      <a:txBody>
                        <a:bodyPr/>
                        <a:lstStyle/>
                        <a:p>
                          <a:endParaRPr lang="ru-RU"/>
                        </a:p>
                      </a:txBody>
                      <a:tcPr>
                        <a:blipFill rotWithShape="1">
                          <a:blip r:embed="rId3"/>
                          <a:stretch>
                            <a:fillRect l="-100000" t="-1538" r="-300000" b="-372308"/>
                          </a:stretch>
                        </a:blipFill>
                      </a:tcPr>
                    </a:tc>
                    <a:tc>
                      <a:txBody>
                        <a:bodyPr/>
                        <a:lstStyle/>
                        <a:p>
                          <a:endParaRPr lang="ru-RU"/>
                        </a:p>
                      </a:txBody>
                      <a:tcPr>
                        <a:blipFill rotWithShape="1">
                          <a:blip r:embed="rId3"/>
                          <a:stretch>
                            <a:fillRect l="-200752" t="-1538" r="-201128" b="-372308"/>
                          </a:stretch>
                        </a:blipFill>
                      </a:tcPr>
                    </a:tc>
                    <a:tc>
                      <a:txBody>
                        <a:bodyPr/>
                        <a:lstStyle/>
                        <a:p>
                          <a:endParaRPr lang="ru-RU"/>
                        </a:p>
                      </a:txBody>
                      <a:tcPr>
                        <a:blipFill rotWithShape="1">
                          <a:blip r:embed="rId3"/>
                          <a:stretch>
                            <a:fillRect l="-299625" t="-1538" r="-100375" b="-372308"/>
                          </a:stretch>
                        </a:blipFill>
                      </a:tcPr>
                    </a:tc>
                    <a:tc>
                      <a:txBody>
                        <a:bodyPr/>
                        <a:lstStyle/>
                        <a:p>
                          <a:endParaRPr lang="ru-RU"/>
                        </a:p>
                      </a:txBody>
                      <a:tcPr>
                        <a:blipFill rotWithShape="1">
                          <a:blip r:embed="rId3"/>
                          <a:stretch>
                            <a:fillRect l="-399625" t="-1538" r="-375" b="-372308"/>
                          </a:stretch>
                        </a:blipFill>
                      </a:tcPr>
                    </a:tc>
                  </a:tr>
                  <a:tr h="423799">
                    <a:tc>
                      <a:txBody>
                        <a:bodyPr/>
                        <a:lstStyle/>
                        <a:p>
                          <a:endParaRPr lang="ru-RU"/>
                        </a:p>
                      </a:txBody>
                      <a:tcPr>
                        <a:blipFill rotWithShape="1">
                          <a:blip r:embed="rId3"/>
                          <a:stretch>
                            <a:fillRect t="-95652" r="-400000" b="-250725"/>
                          </a:stretch>
                        </a:blipFill>
                      </a:tcPr>
                    </a:tc>
                    <a:tc>
                      <a:txBody>
                        <a:bodyPr/>
                        <a:lstStyle/>
                        <a:p>
                          <a:endParaRPr lang="ru-RU"/>
                        </a:p>
                      </a:txBody>
                      <a:tcPr>
                        <a:blipFill rotWithShape="1">
                          <a:blip r:embed="rId3"/>
                          <a:stretch>
                            <a:fillRect l="-100000" t="-95652" r="-300000" b="-250725"/>
                          </a:stretch>
                        </a:blipFill>
                      </a:tcPr>
                    </a:tc>
                    <a:tc>
                      <a:txBody>
                        <a:bodyPr/>
                        <a:lstStyle/>
                        <a:p>
                          <a:endParaRPr lang="ru-RU"/>
                        </a:p>
                      </a:txBody>
                      <a:tcPr>
                        <a:blipFill rotWithShape="1">
                          <a:blip r:embed="rId3"/>
                          <a:stretch>
                            <a:fillRect l="-200752" t="-95652" r="-201128" b="-250725"/>
                          </a:stretch>
                        </a:blipFill>
                      </a:tcPr>
                    </a:tc>
                    <a:tc>
                      <a:txBody>
                        <a:bodyPr/>
                        <a:lstStyle/>
                        <a:p>
                          <a:endParaRPr lang="ru-RU"/>
                        </a:p>
                      </a:txBody>
                      <a:tcPr>
                        <a:blipFill rotWithShape="1">
                          <a:blip r:embed="rId3"/>
                          <a:stretch>
                            <a:fillRect l="-299625" t="-95652" r="-100375" b="-250725"/>
                          </a:stretch>
                        </a:blipFill>
                      </a:tcPr>
                    </a:tc>
                    <a:tc>
                      <a:txBody>
                        <a:bodyPr/>
                        <a:lstStyle/>
                        <a:p>
                          <a:endParaRPr lang="ru-RU"/>
                        </a:p>
                      </a:txBody>
                      <a:tcPr>
                        <a:blipFill rotWithShape="1">
                          <a:blip r:embed="rId3"/>
                          <a:stretch>
                            <a:fillRect l="-399625" t="-95652" r="-375" b="-250725"/>
                          </a:stretch>
                        </a:blipFill>
                      </a:tcPr>
                    </a:tc>
                  </a:tr>
                  <a:tr h="423799">
                    <a:tc>
                      <a:txBody>
                        <a:bodyPr/>
                        <a:lstStyle/>
                        <a:p>
                          <a:endParaRPr lang="ru-RU"/>
                        </a:p>
                      </a:txBody>
                      <a:tcPr>
                        <a:blipFill rotWithShape="1">
                          <a:blip r:embed="rId3"/>
                          <a:stretch>
                            <a:fillRect t="-192857" r="-400000" b="-147143"/>
                          </a:stretch>
                        </a:blipFill>
                      </a:tcPr>
                    </a:tc>
                    <a:tc>
                      <a:txBody>
                        <a:bodyPr/>
                        <a:lstStyle/>
                        <a:p>
                          <a:endParaRPr lang="ru-RU"/>
                        </a:p>
                      </a:txBody>
                      <a:tcPr>
                        <a:blipFill rotWithShape="1">
                          <a:blip r:embed="rId3"/>
                          <a:stretch>
                            <a:fillRect l="-100000" t="-192857" r="-300000" b="-147143"/>
                          </a:stretch>
                        </a:blipFill>
                      </a:tcPr>
                    </a:tc>
                    <a:tc>
                      <a:txBody>
                        <a:bodyPr/>
                        <a:lstStyle/>
                        <a:p>
                          <a:endParaRPr lang="ru-RU"/>
                        </a:p>
                      </a:txBody>
                      <a:tcPr>
                        <a:blipFill rotWithShape="1">
                          <a:blip r:embed="rId3"/>
                          <a:stretch>
                            <a:fillRect l="-200752" t="-192857" r="-201128" b="-147143"/>
                          </a:stretch>
                        </a:blipFill>
                      </a:tcPr>
                    </a:tc>
                    <a:tc>
                      <a:txBody>
                        <a:bodyPr/>
                        <a:lstStyle/>
                        <a:p>
                          <a:endParaRPr lang="ru-RU"/>
                        </a:p>
                      </a:txBody>
                      <a:tcPr>
                        <a:blipFill rotWithShape="1">
                          <a:blip r:embed="rId3"/>
                          <a:stretch>
                            <a:fillRect l="-299625" t="-192857" r="-100375" b="-147143"/>
                          </a:stretch>
                        </a:blipFill>
                      </a:tcPr>
                    </a:tc>
                    <a:tc>
                      <a:txBody>
                        <a:bodyPr/>
                        <a:lstStyle/>
                        <a:p>
                          <a:endParaRPr lang="ru-RU"/>
                        </a:p>
                      </a:txBody>
                      <a:tcPr>
                        <a:blipFill rotWithShape="1">
                          <a:blip r:embed="rId3"/>
                          <a:stretch>
                            <a:fillRect l="-399625" t="-192857" r="-375" b="-147143"/>
                          </a:stretch>
                        </a:blipFill>
                      </a:tcPr>
                    </a:tc>
                  </a:tr>
                  <a:tr h="628850">
                    <a:tc>
                      <a:txBody>
                        <a:bodyPr/>
                        <a:lstStyle/>
                        <a:p>
                          <a:endParaRPr lang="ru-RU"/>
                        </a:p>
                      </a:txBody>
                      <a:tcPr>
                        <a:blipFill rotWithShape="1">
                          <a:blip r:embed="rId3"/>
                          <a:stretch>
                            <a:fillRect t="-199029" r="-400000"/>
                          </a:stretch>
                        </a:blipFill>
                      </a:tcPr>
                    </a:tc>
                    <a:tc>
                      <a:txBody>
                        <a:bodyPr/>
                        <a:lstStyle/>
                        <a:p>
                          <a:endParaRPr lang="ru-RU"/>
                        </a:p>
                      </a:txBody>
                      <a:tcPr>
                        <a:blipFill rotWithShape="1">
                          <a:blip r:embed="rId3"/>
                          <a:stretch>
                            <a:fillRect l="-100000" t="-199029" r="-300000"/>
                          </a:stretch>
                        </a:blipFill>
                      </a:tcPr>
                    </a:tc>
                    <a:tc>
                      <a:txBody>
                        <a:bodyPr/>
                        <a:lstStyle/>
                        <a:p>
                          <a:endParaRPr lang="ru-RU"/>
                        </a:p>
                      </a:txBody>
                      <a:tcPr>
                        <a:blipFill rotWithShape="1">
                          <a:blip r:embed="rId3"/>
                          <a:stretch>
                            <a:fillRect l="-200752" t="-199029" r="-201128"/>
                          </a:stretch>
                        </a:blipFill>
                      </a:tcPr>
                    </a:tc>
                    <a:tc>
                      <a:txBody>
                        <a:bodyPr/>
                        <a:lstStyle/>
                        <a:p>
                          <a:endParaRPr lang="ru-RU"/>
                        </a:p>
                      </a:txBody>
                      <a:tcPr>
                        <a:blipFill rotWithShape="1">
                          <a:blip r:embed="rId3"/>
                          <a:stretch>
                            <a:fillRect l="-299625" t="-199029" r="-100375"/>
                          </a:stretch>
                        </a:blipFill>
                      </a:tcPr>
                    </a:tc>
                    <a:tc>
                      <a:txBody>
                        <a:bodyPr/>
                        <a:lstStyle/>
                        <a:p>
                          <a:endParaRPr lang="ru-RU"/>
                        </a:p>
                      </a:txBody>
                      <a:tcPr>
                        <a:blipFill rotWithShape="1">
                          <a:blip r:embed="rId3"/>
                          <a:stretch>
                            <a:fillRect l="-399625" t="-199029" r="-375"/>
                          </a:stretch>
                        </a:blipFill>
                      </a:tcPr>
                    </a:tc>
                  </a:tr>
                </a:tbl>
              </a:graphicData>
            </a:graphic>
          </p:graphicFrame>
        </mc:Fallback>
      </mc:AlternateContent>
    </p:spTree>
    <p:extLst>
      <p:ext uri="{BB962C8B-B14F-4D97-AF65-F5344CB8AC3E}">
        <p14:creationId xmlns:p14="http://schemas.microsoft.com/office/powerpoint/2010/main" val="3467607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57250" y="1"/>
            <a:ext cx="9658350" cy="767169"/>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61481" y="797669"/>
                <a:ext cx="11225719" cy="5528182"/>
              </a:xfrm>
            </p:spPr>
            <p:txBody>
              <a:bodyPr>
                <a:normAutofit lnSpcReduction="10000"/>
              </a:bodyPr>
              <a:lstStyle/>
              <a:p>
                <a:pPr marL="114300" indent="0">
                  <a:buNone/>
                </a:pPr>
                <a:r>
                  <a:rPr lang="en-US" b="1" u="sng" dirty="0"/>
                  <a:t>Backshift or lag operator </a:t>
                </a:r>
                <a:r>
                  <a:rPr lang="en-US" dirty="0"/>
                  <a:t>  </a:t>
                </a:r>
                <a14:m>
                  <m:oMath xmlns:m="http://schemas.openxmlformats.org/officeDocument/2006/math">
                    <m:r>
                      <a:rPr lang="en-US" b="0" i="1" smtClean="0">
                        <a:latin typeface="Cambria Math"/>
                      </a:rPr>
                      <m:t>𝐵</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oMath>
                </a14:m>
                <a:endParaRPr lang="en-US" b="0" dirty="0"/>
              </a:p>
              <a:p>
                <a:pPr marL="114300" indent="0">
                  <a:buNone/>
                </a:pPr>
                <a:endParaRPr lang="en-US" dirty="0"/>
              </a:p>
              <a:p>
                <a:pPr marL="114300" indent="0">
                  <a:buNone/>
                </a:pPr>
                <a:endParaRPr lang="en-US" b="0" dirty="0"/>
              </a:p>
              <a:p>
                <a:pPr marL="114300" indent="0">
                  <a:buNone/>
                </a:pPr>
                <a:endParaRPr lang="en-US" dirty="0"/>
              </a:p>
              <a:p>
                <a:pPr marL="114300" indent="0">
                  <a:buNone/>
                </a:pPr>
                <a:endParaRPr lang="en-US" b="0" dirty="0"/>
              </a:p>
              <a:p>
                <a:pPr marL="114300" indent="0">
                  <a:buNone/>
                </a:pPr>
                <a:r>
                  <a:rPr lang="en-US" b="1" u="sng" dirty="0"/>
                  <a:t>Inverse of shift operator or Forward shift </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−1</m:t>
                        </m:r>
                      </m:sup>
                    </m:sSup>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oMath>
                </a14:m>
                <a:endParaRPr lang="en-US" b="1" u="sng" dirty="0"/>
              </a:p>
              <a:p>
                <a:pPr marL="114300" indent="0">
                  <a:buNone/>
                </a:pPr>
                <a:endParaRPr lang="en-US" b="1" u="sng" dirty="0"/>
              </a:p>
              <a:p>
                <a:pPr marL="114300" indent="0">
                  <a:buNone/>
                </a:pPr>
                <a:endParaRPr lang="en-US" b="1" u="sng" dirty="0"/>
              </a:p>
              <a:p>
                <a:pPr marL="114300" indent="0">
                  <a:buNone/>
                </a:pPr>
                <a:endParaRPr lang="en-US" b="1" u="sng" dirty="0"/>
              </a:p>
              <a:p>
                <a:pPr marL="114300" indent="0">
                  <a:buNone/>
                </a:pPr>
                <a:endParaRPr lang="en-US" b="1" u="sng" dirty="0"/>
              </a:p>
              <a:p>
                <a:pPr marL="114300" indent="0">
                  <a:buNone/>
                </a:pPr>
                <a:r>
                  <a:rPr lang="en-US" dirty="0"/>
                  <a:t>Shift operator and Inverse shift operator do not change overall average</a:t>
                </a:r>
              </a:p>
              <a:p>
                <a:pPr marL="114300" indent="0">
                  <a:buNone/>
                </a:pPr>
                <a:endParaRPr lang="en-US" b="1" u="sng" dirty="0"/>
              </a:p>
              <a:p>
                <a:pPr marL="114300" indent="0">
                  <a:buNone/>
                </a:pPr>
                <a:endParaRPr lang="en-US" b="1" u="sng" dirty="0"/>
              </a:p>
              <a:p>
                <a:pPr marL="114300" indent="0">
                  <a:buNone/>
                </a:pPr>
                <a:endParaRPr lang="en-US" b="1" u="sng"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61481" y="797669"/>
                <a:ext cx="11225719" cy="5528182"/>
              </a:xfrm>
              <a:blipFill>
                <a:blip r:embed="rId2"/>
                <a:stretch>
                  <a:fillRect l="-109" t="-221"/>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dirty="0"/>
          </a:p>
        </p:txBody>
      </p:sp>
      <mc:AlternateContent xmlns:mc="http://schemas.openxmlformats.org/markup-compatibility/2006" xmlns:a14="http://schemas.microsoft.com/office/drawing/2010/main">
        <mc:Choice Requires="a14">
          <p:graphicFrame>
            <p:nvGraphicFramePr>
              <p:cNvPr id="8" name="Таблица 7"/>
              <p:cNvGraphicFramePr>
                <a:graphicFrameLocks noGrp="1"/>
              </p:cNvGraphicFramePr>
              <p:nvPr/>
            </p:nvGraphicFramePr>
            <p:xfrm>
              <a:off x="1273242" y="1567339"/>
              <a:ext cx="4232615" cy="1439874"/>
            </p:xfrm>
            <a:graphic>
              <a:graphicData uri="http://schemas.openxmlformats.org/drawingml/2006/table">
                <a:tbl>
                  <a:tblPr firstRow="1" bandRow="1">
                    <a:tableStyleId>{8799B23B-EC83-4686-B30A-512413B5E67A}</a:tableStyleId>
                  </a:tblPr>
                  <a:tblGrid>
                    <a:gridCol w="846523">
                      <a:extLst>
                        <a:ext uri="{9D8B030D-6E8A-4147-A177-3AD203B41FA5}">
                          <a16:colId xmlns:a16="http://schemas.microsoft.com/office/drawing/2014/main" val="20000"/>
                        </a:ext>
                      </a:extLst>
                    </a:gridCol>
                    <a:gridCol w="846523">
                      <a:extLst>
                        <a:ext uri="{9D8B030D-6E8A-4147-A177-3AD203B41FA5}">
                          <a16:colId xmlns:a16="http://schemas.microsoft.com/office/drawing/2014/main" val="20001"/>
                        </a:ext>
                      </a:extLst>
                    </a:gridCol>
                    <a:gridCol w="846523">
                      <a:extLst>
                        <a:ext uri="{9D8B030D-6E8A-4147-A177-3AD203B41FA5}">
                          <a16:colId xmlns:a16="http://schemas.microsoft.com/office/drawing/2014/main" val="20002"/>
                        </a:ext>
                      </a:extLst>
                    </a:gridCol>
                    <a:gridCol w="846523">
                      <a:extLst>
                        <a:ext uri="{9D8B030D-6E8A-4147-A177-3AD203B41FA5}">
                          <a16:colId xmlns:a16="http://schemas.microsoft.com/office/drawing/2014/main" val="20003"/>
                        </a:ext>
                      </a:extLst>
                    </a:gridCol>
                    <a:gridCol w="846523">
                      <a:extLst>
                        <a:ext uri="{9D8B030D-6E8A-4147-A177-3AD203B41FA5}">
                          <a16:colId xmlns:a16="http://schemas.microsoft.com/office/drawing/2014/main" val="20004"/>
                        </a:ext>
                      </a:extLst>
                    </a:gridCol>
                  </a:tblGrid>
                  <a:tr h="45869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490592">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r>
                                      <a:rPr lang="en-US" sz="2000" b="0" i="1" dirty="0" smtClean="0">
                                        <a:latin typeface="Cambria Math"/>
                                      </a:rPr>
                                      <m:t>3</m:t>
                                    </m:r>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4</m:t>
                                    </m:r>
                                  </m:sub>
                                </m:sSub>
                              </m:oMath>
                            </m:oMathPara>
                          </a14:m>
                          <a:endParaRPr lang="ru-RU" sz="2000" b="0" dirty="0"/>
                        </a:p>
                      </a:txBody>
                      <a:tcPr/>
                    </a:tc>
                    <a:extLst>
                      <a:ext uri="{0D108BD9-81ED-4DB2-BD59-A6C34878D82A}">
                        <a16:rowId xmlns:a16="http://schemas.microsoft.com/office/drawing/2014/main" val="10001"/>
                      </a:ext>
                    </a:extLst>
                  </a:tr>
                  <a:tr h="490592">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𝐵</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a:t>
                          </a:r>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r>
                                      <a:rPr lang="en-US" sz="2000" b="0" i="1" dirty="0" smtClean="0">
                                        <a:latin typeface="Cambria Math"/>
                                      </a:rPr>
                                      <m:t>2</m:t>
                                    </m:r>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3</m:t>
                                    </m:r>
                                  </m:sub>
                                </m:sSub>
                              </m:oMath>
                            </m:oMathPara>
                          </a14:m>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8" name="Таблица 7"/>
              <p:cNvGraphicFramePr>
                <a:graphicFrameLocks noGrp="1"/>
              </p:cNvGraphicFramePr>
              <p:nvPr>
                <p:extLst>
                  <p:ext uri="{D42A27DB-BD31-4B8C-83A1-F6EECF244321}">
                    <p14:modId xmlns:p14="http://schemas.microsoft.com/office/powerpoint/2010/main" val="716672378"/>
                  </p:ext>
                </p:extLst>
              </p:nvPr>
            </p:nvGraphicFramePr>
            <p:xfrm>
              <a:off x="1273242" y="1567339"/>
              <a:ext cx="4232615" cy="1439874"/>
            </p:xfrm>
            <a:graphic>
              <a:graphicData uri="http://schemas.openxmlformats.org/drawingml/2006/table">
                <a:tbl>
                  <a:tblPr firstRow="1" bandRow="1">
                    <a:tableStyleId>{8799B23B-EC83-4686-B30A-512413B5E67A}</a:tableStyleId>
                  </a:tblPr>
                  <a:tblGrid>
                    <a:gridCol w="846523"/>
                    <a:gridCol w="846523"/>
                    <a:gridCol w="846523"/>
                    <a:gridCol w="846523"/>
                    <a:gridCol w="846523"/>
                  </a:tblGrid>
                  <a:tr h="458690">
                    <a:tc>
                      <a:txBody>
                        <a:bodyPr/>
                        <a:lstStyle/>
                        <a:p>
                          <a:endParaRPr lang="ru-RU"/>
                        </a:p>
                      </a:txBody>
                      <a:tcPr>
                        <a:blipFill rotWithShape="1">
                          <a:blip r:embed="rId3"/>
                          <a:stretch>
                            <a:fillRect l="-719" t="-5333" r="-400000" b="-220000"/>
                          </a:stretch>
                        </a:blipFill>
                      </a:tcPr>
                    </a:tc>
                    <a:tc>
                      <a:txBody>
                        <a:bodyPr/>
                        <a:lstStyle/>
                        <a:p>
                          <a:pPr algn="ctr"/>
                          <a:r>
                            <a:rPr lang="en-US" sz="2000" b="0" dirty="0" smtClean="0"/>
                            <a:t>1</a:t>
                          </a:r>
                          <a:endParaRPr lang="ru-RU" sz="2000" b="0" dirty="0"/>
                        </a:p>
                      </a:txBody>
                      <a:tcPr/>
                    </a:tc>
                    <a:tc>
                      <a:txBody>
                        <a:bodyPr/>
                        <a:lstStyle/>
                        <a:p>
                          <a:pPr algn="ctr"/>
                          <a:r>
                            <a:rPr lang="en-US" sz="2000" b="0" dirty="0" smtClean="0"/>
                            <a:t>2</a:t>
                          </a:r>
                          <a:endParaRPr lang="ru-RU" sz="2000" b="0" dirty="0"/>
                        </a:p>
                      </a:txBody>
                      <a:tcPr/>
                    </a:tc>
                    <a:tc>
                      <a:txBody>
                        <a:bodyPr/>
                        <a:lstStyle/>
                        <a:p>
                          <a:pPr algn="ctr"/>
                          <a:r>
                            <a:rPr lang="en-US" sz="2000" b="0" dirty="0" smtClean="0"/>
                            <a:t>3</a:t>
                          </a:r>
                          <a:endParaRPr lang="ru-RU" sz="2000" b="0" dirty="0"/>
                        </a:p>
                      </a:txBody>
                      <a:tcPr/>
                    </a:tc>
                    <a:tc>
                      <a:txBody>
                        <a:bodyPr/>
                        <a:lstStyle/>
                        <a:p>
                          <a:pPr algn="ctr"/>
                          <a:r>
                            <a:rPr lang="en-US" sz="2000" b="0" dirty="0" smtClean="0"/>
                            <a:t>4</a:t>
                          </a:r>
                          <a:endParaRPr lang="ru-RU" sz="2000" b="0" dirty="0"/>
                        </a:p>
                      </a:txBody>
                      <a:tcPr/>
                    </a:tc>
                  </a:tr>
                  <a:tr h="490592">
                    <a:tc>
                      <a:txBody>
                        <a:bodyPr/>
                        <a:lstStyle/>
                        <a:p>
                          <a:endParaRPr lang="ru-RU"/>
                        </a:p>
                      </a:txBody>
                      <a:tcPr>
                        <a:blipFill rotWithShape="1">
                          <a:blip r:embed="rId3"/>
                          <a:stretch>
                            <a:fillRect l="-719" t="-97531" r="-400000" b="-103704"/>
                          </a:stretch>
                        </a:blipFill>
                      </a:tcPr>
                    </a:tc>
                    <a:tc>
                      <a:txBody>
                        <a:bodyPr/>
                        <a:lstStyle/>
                        <a:p>
                          <a:endParaRPr lang="ru-RU"/>
                        </a:p>
                      </a:txBody>
                      <a:tcPr>
                        <a:blipFill rotWithShape="1">
                          <a:blip r:embed="rId3"/>
                          <a:stretch>
                            <a:fillRect l="-100719" t="-97531" r="-300000" b="-103704"/>
                          </a:stretch>
                        </a:blipFill>
                      </a:tcPr>
                    </a:tc>
                    <a:tc>
                      <a:txBody>
                        <a:bodyPr/>
                        <a:lstStyle/>
                        <a:p>
                          <a:endParaRPr lang="ru-RU"/>
                        </a:p>
                      </a:txBody>
                      <a:tcPr>
                        <a:blipFill rotWithShape="1">
                          <a:blip r:embed="rId3"/>
                          <a:stretch>
                            <a:fillRect l="-202174" t="-97531" r="-202174" b="-103704"/>
                          </a:stretch>
                        </a:blipFill>
                      </a:tcPr>
                    </a:tc>
                    <a:tc>
                      <a:txBody>
                        <a:bodyPr/>
                        <a:lstStyle/>
                        <a:p>
                          <a:endParaRPr lang="ru-RU"/>
                        </a:p>
                      </a:txBody>
                      <a:tcPr>
                        <a:blipFill rotWithShape="1">
                          <a:blip r:embed="rId3"/>
                          <a:stretch>
                            <a:fillRect l="-300000" t="-97531" r="-100719" b="-103704"/>
                          </a:stretch>
                        </a:blipFill>
                      </a:tcPr>
                    </a:tc>
                    <a:tc>
                      <a:txBody>
                        <a:bodyPr/>
                        <a:lstStyle/>
                        <a:p>
                          <a:endParaRPr lang="ru-RU"/>
                        </a:p>
                      </a:txBody>
                      <a:tcPr>
                        <a:blipFill rotWithShape="1">
                          <a:blip r:embed="rId3"/>
                          <a:stretch>
                            <a:fillRect l="-400000" t="-97531" r="-719" b="-103704"/>
                          </a:stretch>
                        </a:blipFill>
                      </a:tcPr>
                    </a:tc>
                  </a:tr>
                  <a:tr h="490592">
                    <a:tc>
                      <a:txBody>
                        <a:bodyPr/>
                        <a:lstStyle/>
                        <a:p>
                          <a:endParaRPr lang="ru-RU"/>
                        </a:p>
                      </a:txBody>
                      <a:tcPr>
                        <a:blipFill rotWithShape="1">
                          <a:blip r:embed="rId3"/>
                          <a:stretch>
                            <a:fillRect l="-719" t="-200000" r="-400000" b="-5000"/>
                          </a:stretch>
                        </a:blipFill>
                      </a:tcPr>
                    </a:tc>
                    <a:tc>
                      <a:txBody>
                        <a:bodyPr/>
                        <a:lstStyle/>
                        <a:p>
                          <a:pPr algn="ctr"/>
                          <a:r>
                            <a:rPr lang="en-US" sz="2000" b="0" dirty="0" smtClean="0"/>
                            <a:t>-</a:t>
                          </a:r>
                          <a:endParaRPr lang="ru-RU" sz="2000" b="0" dirty="0"/>
                        </a:p>
                      </a:txBody>
                      <a:tcPr/>
                    </a:tc>
                    <a:tc>
                      <a:txBody>
                        <a:bodyPr/>
                        <a:lstStyle/>
                        <a:p>
                          <a:endParaRPr lang="ru-RU"/>
                        </a:p>
                      </a:txBody>
                      <a:tcPr>
                        <a:blipFill rotWithShape="1">
                          <a:blip r:embed="rId3"/>
                          <a:stretch>
                            <a:fillRect l="-202174" t="-200000" r="-202174" b="-5000"/>
                          </a:stretch>
                        </a:blipFill>
                      </a:tcPr>
                    </a:tc>
                    <a:tc>
                      <a:txBody>
                        <a:bodyPr/>
                        <a:lstStyle/>
                        <a:p>
                          <a:endParaRPr lang="ru-RU"/>
                        </a:p>
                      </a:txBody>
                      <a:tcPr>
                        <a:blipFill rotWithShape="1">
                          <a:blip r:embed="rId3"/>
                          <a:stretch>
                            <a:fillRect l="-300000" t="-200000" r="-100719" b="-5000"/>
                          </a:stretch>
                        </a:blipFill>
                      </a:tcPr>
                    </a:tc>
                    <a:tc>
                      <a:txBody>
                        <a:bodyPr/>
                        <a:lstStyle/>
                        <a:p>
                          <a:endParaRPr lang="ru-RU"/>
                        </a:p>
                      </a:txBody>
                      <a:tcPr>
                        <a:blipFill rotWithShape="1">
                          <a:blip r:embed="rId3"/>
                          <a:stretch>
                            <a:fillRect l="-400000" t="-200000" r="-719" b="-5000"/>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0" name="Таблица 9"/>
              <p:cNvGraphicFramePr>
                <a:graphicFrameLocks noGrp="1"/>
              </p:cNvGraphicFramePr>
              <p:nvPr/>
            </p:nvGraphicFramePr>
            <p:xfrm>
              <a:off x="1308909" y="3729574"/>
              <a:ext cx="4235855" cy="1455905"/>
            </p:xfrm>
            <a:graphic>
              <a:graphicData uri="http://schemas.openxmlformats.org/drawingml/2006/table">
                <a:tbl>
                  <a:tblPr firstRow="1" bandRow="1">
                    <a:tableStyleId>{8799B23B-EC83-4686-B30A-512413B5E67A}</a:tableStyleId>
                  </a:tblPr>
                  <a:tblGrid>
                    <a:gridCol w="847171">
                      <a:extLst>
                        <a:ext uri="{9D8B030D-6E8A-4147-A177-3AD203B41FA5}">
                          <a16:colId xmlns:a16="http://schemas.microsoft.com/office/drawing/2014/main" val="20000"/>
                        </a:ext>
                      </a:extLst>
                    </a:gridCol>
                    <a:gridCol w="847171">
                      <a:extLst>
                        <a:ext uri="{9D8B030D-6E8A-4147-A177-3AD203B41FA5}">
                          <a16:colId xmlns:a16="http://schemas.microsoft.com/office/drawing/2014/main" val="20001"/>
                        </a:ext>
                      </a:extLst>
                    </a:gridCol>
                    <a:gridCol w="847171">
                      <a:extLst>
                        <a:ext uri="{9D8B030D-6E8A-4147-A177-3AD203B41FA5}">
                          <a16:colId xmlns:a16="http://schemas.microsoft.com/office/drawing/2014/main" val="20002"/>
                        </a:ext>
                      </a:extLst>
                    </a:gridCol>
                    <a:gridCol w="847171">
                      <a:extLst>
                        <a:ext uri="{9D8B030D-6E8A-4147-A177-3AD203B41FA5}">
                          <a16:colId xmlns:a16="http://schemas.microsoft.com/office/drawing/2014/main" val="20003"/>
                        </a:ext>
                      </a:extLst>
                    </a:gridCol>
                    <a:gridCol w="847171">
                      <a:extLst>
                        <a:ext uri="{9D8B030D-6E8A-4147-A177-3AD203B41FA5}">
                          <a16:colId xmlns:a16="http://schemas.microsoft.com/office/drawing/2014/main" val="20004"/>
                        </a:ext>
                      </a:extLst>
                    </a:gridCol>
                  </a:tblGrid>
                  <a:tr h="463797">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496054">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1</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r>
                                      <a:rPr lang="en-US" sz="2000" b="0" i="1" dirty="0" smtClean="0">
                                        <a:latin typeface="Cambria Math"/>
                                      </a:rPr>
                                      <m:t>3</m:t>
                                    </m:r>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4</m:t>
                                    </m:r>
                                  </m:sub>
                                </m:sSub>
                              </m:oMath>
                            </m:oMathPara>
                          </a14:m>
                          <a:endParaRPr lang="ru-RU" sz="2000" b="0" dirty="0"/>
                        </a:p>
                      </a:txBody>
                      <a:tcPr/>
                    </a:tc>
                    <a:extLst>
                      <a:ext uri="{0D108BD9-81ED-4DB2-BD59-A6C34878D82A}">
                        <a16:rowId xmlns:a16="http://schemas.microsoft.com/office/drawing/2014/main" val="10001"/>
                      </a:ext>
                    </a:extLst>
                  </a:tr>
                  <a:tr h="496054">
                    <a:tc>
                      <a:txBody>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a:rPr>
                                      <m:t>𝐵</m:t>
                                    </m:r>
                                  </m:e>
                                  <m:sup>
                                    <m:r>
                                      <a:rPr lang="en-US" sz="2000" b="0" i="1" smtClean="0">
                                        <a:latin typeface="Cambria Math"/>
                                      </a:rPr>
                                      <m:t>−1</m:t>
                                    </m:r>
                                  </m:sup>
                                </m:sSup>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2</m:t>
                                    </m:r>
                                  </m:sub>
                                </m:sSub>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𝑋</m:t>
                                    </m:r>
                                  </m:e>
                                  <m:sub>
                                    <m:r>
                                      <a:rPr lang="en-US" sz="2000" b="0" i="1" dirty="0" smtClean="0">
                                        <a:latin typeface="Cambria Math"/>
                                      </a:rPr>
                                      <m:t>3</m:t>
                                    </m:r>
                                  </m:sub>
                                </m:sSub>
                                <m:r>
                                  <a:rPr lang="en-US" sz="2000" b="0" i="1" dirty="0" smtClean="0">
                                    <a:latin typeface="Cambria Math"/>
                                  </a:rPr>
                                  <m:t> </m:t>
                                </m:r>
                              </m:oMath>
                            </m:oMathPara>
                          </a14:m>
                          <a:endParaRPr lang="ru-RU" sz="2000" b="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4</m:t>
                                    </m:r>
                                  </m:sub>
                                </m:sSub>
                              </m:oMath>
                            </m:oMathPara>
                          </a14:m>
                          <a:endParaRPr lang="ru-RU" sz="2000" b="0" dirty="0"/>
                        </a:p>
                      </a:txBody>
                      <a:tcPr/>
                    </a:tc>
                    <a:tc>
                      <a:txBody>
                        <a:bodyPr/>
                        <a:lstStyle/>
                        <a:p>
                          <a:pPr algn="ctr"/>
                          <a:r>
                            <a:rPr lang="en-US" sz="2000" b="0" dirty="0"/>
                            <a:t>-</a:t>
                          </a:r>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10" name="Таблица 9"/>
              <p:cNvGraphicFramePr>
                <a:graphicFrameLocks noGrp="1"/>
              </p:cNvGraphicFramePr>
              <p:nvPr>
                <p:extLst>
                  <p:ext uri="{D42A27DB-BD31-4B8C-83A1-F6EECF244321}">
                    <p14:modId xmlns:p14="http://schemas.microsoft.com/office/powerpoint/2010/main" val="2932261532"/>
                  </p:ext>
                </p:extLst>
              </p:nvPr>
            </p:nvGraphicFramePr>
            <p:xfrm>
              <a:off x="1308909" y="3729574"/>
              <a:ext cx="4235855" cy="1455905"/>
            </p:xfrm>
            <a:graphic>
              <a:graphicData uri="http://schemas.openxmlformats.org/drawingml/2006/table">
                <a:tbl>
                  <a:tblPr firstRow="1" bandRow="1">
                    <a:tableStyleId>{8799B23B-EC83-4686-B30A-512413B5E67A}</a:tableStyleId>
                  </a:tblPr>
                  <a:tblGrid>
                    <a:gridCol w="847171"/>
                    <a:gridCol w="847171"/>
                    <a:gridCol w="847171"/>
                    <a:gridCol w="847171"/>
                    <a:gridCol w="847171"/>
                  </a:tblGrid>
                  <a:tr h="463797">
                    <a:tc>
                      <a:txBody>
                        <a:bodyPr/>
                        <a:lstStyle/>
                        <a:p>
                          <a:endParaRPr lang="ru-RU"/>
                        </a:p>
                      </a:txBody>
                      <a:tcPr>
                        <a:blipFill rotWithShape="1">
                          <a:blip r:embed="rId4"/>
                          <a:stretch>
                            <a:fillRect l="-719" t="-5263" r="-400000" b="-217105"/>
                          </a:stretch>
                        </a:blipFill>
                      </a:tcPr>
                    </a:tc>
                    <a:tc>
                      <a:txBody>
                        <a:bodyPr/>
                        <a:lstStyle/>
                        <a:p>
                          <a:pPr algn="ctr"/>
                          <a:r>
                            <a:rPr lang="en-US" sz="2000" b="0" dirty="0" smtClean="0"/>
                            <a:t>1</a:t>
                          </a:r>
                          <a:endParaRPr lang="ru-RU" sz="2000" b="0" dirty="0"/>
                        </a:p>
                      </a:txBody>
                      <a:tcPr/>
                    </a:tc>
                    <a:tc>
                      <a:txBody>
                        <a:bodyPr/>
                        <a:lstStyle/>
                        <a:p>
                          <a:pPr algn="ctr"/>
                          <a:r>
                            <a:rPr lang="en-US" sz="2000" b="0" dirty="0" smtClean="0"/>
                            <a:t>2</a:t>
                          </a:r>
                          <a:endParaRPr lang="ru-RU" sz="2000" b="0" dirty="0"/>
                        </a:p>
                      </a:txBody>
                      <a:tcPr/>
                    </a:tc>
                    <a:tc>
                      <a:txBody>
                        <a:bodyPr/>
                        <a:lstStyle/>
                        <a:p>
                          <a:pPr algn="ctr"/>
                          <a:r>
                            <a:rPr lang="en-US" sz="2000" b="0" dirty="0" smtClean="0"/>
                            <a:t>3</a:t>
                          </a:r>
                          <a:endParaRPr lang="ru-RU" sz="2000" b="0" dirty="0"/>
                        </a:p>
                      </a:txBody>
                      <a:tcPr/>
                    </a:tc>
                    <a:tc>
                      <a:txBody>
                        <a:bodyPr/>
                        <a:lstStyle/>
                        <a:p>
                          <a:pPr algn="ctr"/>
                          <a:r>
                            <a:rPr lang="en-US" sz="2000" b="0" dirty="0" smtClean="0"/>
                            <a:t>4</a:t>
                          </a:r>
                          <a:endParaRPr lang="ru-RU" sz="2000" b="0" dirty="0"/>
                        </a:p>
                      </a:txBody>
                      <a:tcPr/>
                    </a:tc>
                  </a:tr>
                  <a:tr h="496054">
                    <a:tc>
                      <a:txBody>
                        <a:bodyPr/>
                        <a:lstStyle/>
                        <a:p>
                          <a:endParaRPr lang="ru-RU"/>
                        </a:p>
                      </a:txBody>
                      <a:tcPr>
                        <a:blipFill rotWithShape="1">
                          <a:blip r:embed="rId4"/>
                          <a:stretch>
                            <a:fillRect l="-719" t="-97561" r="-400000" b="-101220"/>
                          </a:stretch>
                        </a:blipFill>
                      </a:tcPr>
                    </a:tc>
                    <a:tc>
                      <a:txBody>
                        <a:bodyPr/>
                        <a:lstStyle/>
                        <a:p>
                          <a:endParaRPr lang="ru-RU"/>
                        </a:p>
                      </a:txBody>
                      <a:tcPr>
                        <a:blipFill rotWithShape="1">
                          <a:blip r:embed="rId4"/>
                          <a:stretch>
                            <a:fillRect l="-100719" t="-97561" r="-300000" b="-101220"/>
                          </a:stretch>
                        </a:blipFill>
                      </a:tcPr>
                    </a:tc>
                    <a:tc>
                      <a:txBody>
                        <a:bodyPr/>
                        <a:lstStyle/>
                        <a:p>
                          <a:endParaRPr lang="ru-RU"/>
                        </a:p>
                      </a:txBody>
                      <a:tcPr>
                        <a:blipFill rotWithShape="1">
                          <a:blip r:embed="rId4"/>
                          <a:stretch>
                            <a:fillRect l="-200719" t="-97561" r="-200000" b="-101220"/>
                          </a:stretch>
                        </a:blipFill>
                      </a:tcPr>
                    </a:tc>
                    <a:tc>
                      <a:txBody>
                        <a:bodyPr/>
                        <a:lstStyle/>
                        <a:p>
                          <a:endParaRPr lang="ru-RU"/>
                        </a:p>
                      </a:txBody>
                      <a:tcPr>
                        <a:blipFill rotWithShape="1">
                          <a:blip r:embed="rId4"/>
                          <a:stretch>
                            <a:fillRect l="-300719" t="-97561" r="-100000" b="-101220"/>
                          </a:stretch>
                        </a:blipFill>
                      </a:tcPr>
                    </a:tc>
                    <a:tc>
                      <a:txBody>
                        <a:bodyPr/>
                        <a:lstStyle/>
                        <a:p>
                          <a:endParaRPr lang="ru-RU"/>
                        </a:p>
                      </a:txBody>
                      <a:tcPr>
                        <a:blipFill rotWithShape="1">
                          <a:blip r:embed="rId4"/>
                          <a:stretch>
                            <a:fillRect l="-400719" t="-97561" b="-101220"/>
                          </a:stretch>
                        </a:blipFill>
                      </a:tcPr>
                    </a:tc>
                  </a:tr>
                  <a:tr h="496054">
                    <a:tc>
                      <a:txBody>
                        <a:bodyPr/>
                        <a:lstStyle/>
                        <a:p>
                          <a:endParaRPr lang="ru-RU"/>
                        </a:p>
                      </a:txBody>
                      <a:tcPr>
                        <a:blipFill rotWithShape="1">
                          <a:blip r:embed="rId4"/>
                          <a:stretch>
                            <a:fillRect l="-719" t="-200000" r="-400000" b="-2469"/>
                          </a:stretch>
                        </a:blipFill>
                      </a:tcPr>
                    </a:tc>
                    <a:tc>
                      <a:txBody>
                        <a:bodyPr/>
                        <a:lstStyle/>
                        <a:p>
                          <a:endParaRPr lang="ru-RU"/>
                        </a:p>
                      </a:txBody>
                      <a:tcPr>
                        <a:blipFill rotWithShape="1">
                          <a:blip r:embed="rId4"/>
                          <a:stretch>
                            <a:fillRect l="-100719" t="-200000" r="-300000" b="-2469"/>
                          </a:stretch>
                        </a:blipFill>
                      </a:tcPr>
                    </a:tc>
                    <a:tc>
                      <a:txBody>
                        <a:bodyPr/>
                        <a:lstStyle/>
                        <a:p>
                          <a:endParaRPr lang="ru-RU"/>
                        </a:p>
                      </a:txBody>
                      <a:tcPr>
                        <a:blipFill rotWithShape="1">
                          <a:blip r:embed="rId4"/>
                          <a:stretch>
                            <a:fillRect l="-200719" t="-200000" r="-200000" b="-2469"/>
                          </a:stretch>
                        </a:blipFill>
                      </a:tcPr>
                    </a:tc>
                    <a:tc>
                      <a:txBody>
                        <a:bodyPr/>
                        <a:lstStyle/>
                        <a:p>
                          <a:endParaRPr lang="ru-RU"/>
                        </a:p>
                      </a:txBody>
                      <a:tcPr>
                        <a:blipFill rotWithShape="1">
                          <a:blip r:embed="rId4"/>
                          <a:stretch>
                            <a:fillRect l="-300719" t="-200000" r="-100000" b="-2469"/>
                          </a:stretch>
                        </a:blipFill>
                      </a:tcPr>
                    </a:tc>
                    <a:tc>
                      <a:txBody>
                        <a:bodyPr/>
                        <a:lstStyle/>
                        <a:p>
                          <a:pPr algn="ctr"/>
                          <a:r>
                            <a:rPr lang="en-US" sz="2000" b="0" dirty="0" smtClean="0"/>
                            <a:t>-</a:t>
                          </a:r>
                          <a:endParaRPr lang="ru-RU" sz="2000" b="0" dirty="0"/>
                        </a:p>
                      </a:txBody>
                      <a:tcPr/>
                    </a:tc>
                  </a:tr>
                </a:tbl>
              </a:graphicData>
            </a:graphic>
          </p:graphicFrame>
        </mc:Fallback>
      </mc:AlternateContent>
      <p:sp>
        <p:nvSpPr>
          <p:cNvPr id="5" name="TextBox 4"/>
          <p:cNvSpPr txBox="1"/>
          <p:nvPr/>
        </p:nvSpPr>
        <p:spPr>
          <a:xfrm>
            <a:off x="9517975" y="1579390"/>
            <a:ext cx="2801566" cy="707886"/>
          </a:xfrm>
          <a:prstGeom prst="rect">
            <a:avLst/>
          </a:prstGeom>
          <a:noFill/>
        </p:spPr>
        <p:txBody>
          <a:bodyPr wrap="square" rtlCol="0">
            <a:spAutoFit/>
          </a:bodyPr>
          <a:lstStyle/>
          <a:p>
            <a:r>
              <a:rPr lang="en-US" sz="2000" dirty="0"/>
              <a:t>R-code</a:t>
            </a:r>
          </a:p>
          <a:p>
            <a:r>
              <a:rPr lang="en-US" sz="2000" dirty="0">
                <a:solidFill>
                  <a:srgbClr val="0000FF"/>
                </a:solidFill>
              </a:rPr>
              <a:t>lag(x, k=-1)</a:t>
            </a:r>
            <a:endParaRPr lang="ru-RU" sz="2000" dirty="0">
              <a:solidFill>
                <a:srgbClr val="0000FF"/>
              </a:solidFill>
            </a:endParaRPr>
          </a:p>
        </p:txBody>
      </p:sp>
      <p:sp>
        <p:nvSpPr>
          <p:cNvPr id="11" name="TextBox 10"/>
          <p:cNvSpPr txBox="1"/>
          <p:nvPr/>
        </p:nvSpPr>
        <p:spPr>
          <a:xfrm>
            <a:off x="9390434" y="3629384"/>
            <a:ext cx="2801566" cy="1323439"/>
          </a:xfrm>
          <a:prstGeom prst="rect">
            <a:avLst/>
          </a:prstGeom>
          <a:noFill/>
        </p:spPr>
        <p:txBody>
          <a:bodyPr wrap="square" rtlCol="0">
            <a:spAutoFit/>
          </a:bodyPr>
          <a:lstStyle/>
          <a:p>
            <a:r>
              <a:rPr lang="en-US" sz="2000" dirty="0"/>
              <a:t>R-code</a:t>
            </a:r>
          </a:p>
          <a:p>
            <a:r>
              <a:rPr lang="en-US" sz="2000" dirty="0">
                <a:solidFill>
                  <a:srgbClr val="0000FF"/>
                </a:solidFill>
              </a:rPr>
              <a:t>lag(x, k=+1)</a:t>
            </a:r>
          </a:p>
          <a:p>
            <a:r>
              <a:rPr lang="en-US" sz="2000" dirty="0">
                <a:solidFill>
                  <a:srgbClr val="0000FF"/>
                </a:solidFill>
              </a:rPr>
              <a:t>lag(x)</a:t>
            </a:r>
            <a:endParaRPr lang="ru-RU" sz="2000" dirty="0">
              <a:solidFill>
                <a:srgbClr val="0000FF"/>
              </a:solidFill>
            </a:endParaRPr>
          </a:p>
          <a:p>
            <a:endParaRPr lang="ru-RU" sz="2000"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8BC945FD-E071-45CD-A6E8-C89D5F7FBCC9}"/>
                  </a:ext>
                </a:extLst>
              </p14:cNvPr>
              <p14:cNvContentPartPr/>
              <p14:nvPr/>
            </p14:nvContentPartPr>
            <p14:xfrm>
              <a:off x="3978270" y="2506680"/>
              <a:ext cx="360" cy="360"/>
            </p14:xfrm>
          </p:contentPart>
        </mc:Choice>
        <mc:Fallback xmlns="">
          <p:pic>
            <p:nvPicPr>
              <p:cNvPr id="28" name="Ink 27">
                <a:extLst>
                  <a:ext uri="{FF2B5EF4-FFF2-40B4-BE49-F238E27FC236}">
                    <a16:creationId xmlns:a16="http://schemas.microsoft.com/office/drawing/2014/main" id="{8BC945FD-E071-45CD-A6E8-C89D5F7FBCC9}"/>
                  </a:ext>
                </a:extLst>
              </p:cNvPr>
              <p:cNvPicPr/>
              <p:nvPr/>
            </p:nvPicPr>
            <p:blipFill>
              <a:blip r:embed="rId6"/>
              <a:stretch>
                <a:fillRect/>
              </a:stretch>
            </p:blipFill>
            <p:spPr>
              <a:xfrm>
                <a:off x="3960270" y="2488680"/>
                <a:ext cx="36000" cy="36000"/>
              </a:xfrm>
              <a:prstGeom prst="rect">
                <a:avLst/>
              </a:prstGeom>
            </p:spPr>
          </p:pic>
        </mc:Fallback>
      </mc:AlternateContent>
    </p:spTree>
    <p:extLst>
      <p:ext uri="{BB962C8B-B14F-4D97-AF65-F5344CB8AC3E}">
        <p14:creationId xmlns:p14="http://schemas.microsoft.com/office/powerpoint/2010/main" val="2508965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US" b="1" u="sng" dirty="0"/>
                  <a:t>Backward difference operator</a:t>
                </a:r>
              </a:p>
              <a:p>
                <a:pPr marL="114300" indent="0">
                  <a:buNone/>
                </a:pPr>
                <a14:m>
                  <m:oMath xmlns:m="http://schemas.openxmlformats.org/officeDocument/2006/math">
                    <m:r>
                      <a:rPr lang="en-US"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𝑥</m:t>
                        </m:r>
                      </m:e>
                      <m:sub>
                        <m:r>
                          <a:rPr lang="en-US" b="0" i="1" smtClean="0">
                            <a:latin typeface="Cambria Math"/>
                            <a:ea typeface="Cambria Math"/>
                          </a:rPr>
                          <m:t>𝑡</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𝑥</m:t>
                        </m:r>
                      </m:e>
                      <m:sub>
                        <m:r>
                          <a:rPr lang="en-US" b="0" i="1" smtClean="0">
                            <a:latin typeface="Cambria Math"/>
                            <a:ea typeface="Cambria Math"/>
                          </a:rPr>
                          <m:t>𝑡</m:t>
                        </m:r>
                      </m:sub>
                    </m:sSub>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𝑥</m:t>
                        </m:r>
                      </m:e>
                      <m:sub>
                        <m:r>
                          <a:rPr lang="en-US" b="0" i="1" smtClean="0">
                            <a:latin typeface="Cambria Math"/>
                            <a:ea typeface="Cambria Math"/>
                          </a:rPr>
                          <m:t>𝑡</m:t>
                        </m:r>
                        <m:r>
                          <a:rPr lang="en-US" b="0" i="1" smtClean="0">
                            <a:latin typeface="Cambria Math"/>
                            <a:ea typeface="Cambria Math"/>
                          </a:rPr>
                          <m:t>−1</m:t>
                        </m:r>
                      </m:sub>
                    </m:sSub>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1−</m:t>
                        </m:r>
                        <m:r>
                          <a:rPr lang="en-US" b="0" i="1" smtClean="0">
                            <a:latin typeface="Cambria Math"/>
                            <a:ea typeface="Cambria Math"/>
                          </a:rPr>
                          <m:t>𝐵</m:t>
                        </m:r>
                      </m:e>
                    </m:d>
                    <m:sSub>
                      <m:sSubPr>
                        <m:ctrlPr>
                          <a:rPr lang="en-US" b="0" i="1" smtClean="0">
                            <a:latin typeface="Cambria Math" panose="02040503050406030204" pitchFamily="18" charset="0"/>
                            <a:ea typeface="Cambria Math"/>
                          </a:rPr>
                        </m:ctrlPr>
                      </m:sSubPr>
                      <m:e>
                        <m:r>
                          <a:rPr lang="en-US" b="0" i="1" smtClean="0">
                            <a:latin typeface="Cambria Math"/>
                            <a:ea typeface="Cambria Math"/>
                          </a:rPr>
                          <m:t>𝑥</m:t>
                        </m:r>
                      </m:e>
                      <m:sub>
                        <m:r>
                          <a:rPr lang="en-US" b="0" i="1" smtClean="0">
                            <a:latin typeface="Cambria Math"/>
                            <a:ea typeface="Cambria Math"/>
                          </a:rPr>
                          <m:t>𝑡</m:t>
                        </m:r>
                      </m:sub>
                    </m:sSub>
                  </m:oMath>
                </a14:m>
                <a:r>
                  <a:rPr lang="en-US" dirty="0"/>
                  <a:t> </a:t>
                </a:r>
              </a:p>
              <a:p>
                <a:pPr marL="114300" indent="0">
                  <a:buNone/>
                </a:pPr>
                <a:endParaRPr lang="en-US" dirty="0"/>
              </a:p>
              <a:p>
                <a:pPr marL="114300" indent="0">
                  <a:buNone/>
                </a:pPr>
                <a:endParaRPr lang="en-US" dirty="0"/>
              </a:p>
              <a:p>
                <a:pPr marL="114300" indent="0">
                  <a:buNone/>
                </a:pPr>
                <a:endParaRPr lang="en-US" dirty="0"/>
              </a:p>
              <a:p>
                <a:pPr marL="114300" indent="0">
                  <a:lnSpc>
                    <a:spcPct val="100000"/>
                  </a:lnSpc>
                  <a:buNone/>
                </a:pPr>
                <a:r>
                  <a:rPr lang="en-US" dirty="0"/>
                  <a:t>Properties of Backward difference operator:</a:t>
                </a:r>
              </a:p>
              <a:p>
                <a:pPr>
                  <a:lnSpc>
                    <a:spcPct val="100000"/>
                  </a:lnSpc>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𝑐</m:t>
                    </m:r>
                  </m:oMath>
                </a14:m>
                <a:r>
                  <a:rPr lang="en-US" dirty="0"/>
                  <a:t> is a constant series then </a:t>
                </a:r>
                <a14:m>
                  <m:oMath xmlns:m="http://schemas.openxmlformats.org/officeDocument/2006/math">
                    <m:r>
                      <a:rPr lang="en-US" b="0" i="0"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=0.</m:t>
                    </m:r>
                  </m:oMath>
                </a14:m>
                <a:endParaRPr lang="en-US" dirty="0"/>
              </a:p>
              <a:p>
                <a:pPr>
                  <a:lnSpc>
                    <a:spcPct val="100000"/>
                  </a:lnSpc>
                </a:pPr>
                <a14:m>
                  <m:oMath xmlns:m="http://schemas.openxmlformats.org/officeDocument/2006/math">
                    <m:r>
                      <a:rPr lang="en-US" b="0" i="0" smtClean="0">
                        <a:latin typeface="Cambria Math"/>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US" b="0" i="1" smtClean="0">
                        <a:latin typeface="Cambria Math"/>
                      </a:rPr>
                      <m:t>=</m:t>
                    </m:r>
                    <m:r>
                      <a:rPr lang="en-US" b="0" i="0"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0"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   </a:t>
                </a:r>
                <a14:m>
                  <m:oMath xmlns:m="http://schemas.openxmlformats.org/officeDocument/2006/math">
                    <m:r>
                      <a:rPr lang="en-US">
                        <a:latin typeface="Cambria Math"/>
                      </a:rPr>
                      <m:t>𝛻</m:t>
                    </m:r>
                    <m:d>
                      <m:dPr>
                        <m:ctrlPr>
                          <a:rPr lang="en-US" i="1">
                            <a:latin typeface="Cambria Math" panose="02040503050406030204" pitchFamily="18" charset="0"/>
                          </a:rPr>
                        </m:ctrlPr>
                      </m:dPr>
                      <m:e>
                        <m:r>
                          <a:rPr lang="en-US" i="1">
                            <a:latin typeface="Cambria Math"/>
                          </a:rPr>
                          <m:t>𝑎</m:t>
                        </m:r>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e>
                    </m:d>
                    <m:r>
                      <a:rPr lang="en-US" i="1">
                        <a:latin typeface="Cambria Math"/>
                      </a:rPr>
                      <m:t>=</m:t>
                    </m:r>
                    <m:r>
                      <a:rPr lang="en-US" i="1">
                        <a:latin typeface="Cambria Math"/>
                      </a:rPr>
                      <m:t>𝑎</m:t>
                    </m:r>
                    <m:r>
                      <a:rPr lang="en-US">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oMath>
                </a14:m>
                <a:r>
                  <a:rPr lang="en-US" dirty="0"/>
                  <a:t> </a:t>
                </a:r>
              </a:p>
              <a:p>
                <a:pPr marL="114300" indent="0">
                  <a:lnSpc>
                    <a:spcPct val="100000"/>
                  </a:lnSpc>
                  <a:buNone/>
                </a:pPr>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mc:AlternateContent xmlns:mc="http://schemas.openxmlformats.org/markup-compatibility/2006" xmlns:a14="http://schemas.microsoft.com/office/drawing/2010/main">
        <mc:Choice Requires="a14">
          <p:graphicFrame>
            <p:nvGraphicFramePr>
              <p:cNvPr id="9" name="Таблица 8"/>
              <p:cNvGraphicFramePr>
                <a:graphicFrameLocks noGrp="1"/>
              </p:cNvGraphicFramePr>
              <p:nvPr/>
            </p:nvGraphicFramePr>
            <p:xfrm>
              <a:off x="1177163" y="2650361"/>
              <a:ext cx="4835730" cy="1188720"/>
            </p:xfrm>
            <a:graphic>
              <a:graphicData uri="http://schemas.openxmlformats.org/drawingml/2006/table">
                <a:tbl>
                  <a:tblPr firstRow="1" bandRow="1">
                    <a:tableStyleId>{8799B23B-EC83-4686-B30A-512413B5E67A}</a:tableStyleId>
                  </a:tblPr>
                  <a:tblGrid>
                    <a:gridCol w="967146">
                      <a:extLst>
                        <a:ext uri="{9D8B030D-6E8A-4147-A177-3AD203B41FA5}">
                          <a16:colId xmlns:a16="http://schemas.microsoft.com/office/drawing/2014/main" val="20000"/>
                        </a:ext>
                      </a:extLst>
                    </a:gridCol>
                    <a:gridCol w="967146">
                      <a:extLst>
                        <a:ext uri="{9D8B030D-6E8A-4147-A177-3AD203B41FA5}">
                          <a16:colId xmlns:a16="http://schemas.microsoft.com/office/drawing/2014/main" val="20001"/>
                        </a:ext>
                      </a:extLst>
                    </a:gridCol>
                    <a:gridCol w="967146">
                      <a:extLst>
                        <a:ext uri="{9D8B030D-6E8A-4147-A177-3AD203B41FA5}">
                          <a16:colId xmlns:a16="http://schemas.microsoft.com/office/drawing/2014/main" val="20002"/>
                        </a:ext>
                      </a:extLst>
                    </a:gridCol>
                    <a:gridCol w="967146">
                      <a:extLst>
                        <a:ext uri="{9D8B030D-6E8A-4147-A177-3AD203B41FA5}">
                          <a16:colId xmlns:a16="http://schemas.microsoft.com/office/drawing/2014/main" val="20003"/>
                        </a:ext>
                      </a:extLst>
                    </a:gridCol>
                    <a:gridCol w="967146">
                      <a:extLst>
                        <a:ext uri="{9D8B030D-6E8A-4147-A177-3AD203B41FA5}">
                          <a16:colId xmlns:a16="http://schemas.microsoft.com/office/drawing/2014/main" val="20004"/>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sz="2000" b="1" i="1" smtClean="0">
                                    <a:latin typeface="Cambria Math"/>
                                  </a:rPr>
                                  <m:t>𝒕</m:t>
                                </m:r>
                              </m:oMath>
                            </m:oMathPara>
                          </a14:m>
                          <a:endParaRPr lang="ru-RU" sz="2000" dirty="0"/>
                        </a:p>
                      </a:txBody>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sz="2000" b="0" i="0"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oMath>
                            </m:oMathPara>
                          </a14:m>
                          <a:endParaRPr lang="ru-RU" sz="2000" dirty="0"/>
                        </a:p>
                      </a:txBody>
                      <a:tcPr/>
                    </a:tc>
                    <a:tc>
                      <a:txBody>
                        <a:bodyPr/>
                        <a:lstStyle/>
                        <a:p>
                          <a:pPr algn="ctr"/>
                          <a:r>
                            <a:rPr lang="en-US" sz="2000" b="0" dirty="0"/>
                            <a:t>-</a:t>
                          </a:r>
                          <a:endParaRPr lang="ru-RU" sz="2000" b="0" dirty="0"/>
                        </a:p>
                      </a:txBody>
                      <a:tcPr/>
                    </a:tc>
                    <a:tc>
                      <a:txBody>
                        <a:bodyPr/>
                        <a:lstStyle/>
                        <a:p>
                          <a:pPr algn="ctr"/>
                          <a:r>
                            <a:rPr lang="en-US" sz="2000" b="0" dirty="0"/>
                            <a:t>8-5=3</a:t>
                          </a:r>
                          <a:endParaRPr lang="ru-RU" sz="2000" b="0" dirty="0"/>
                        </a:p>
                      </a:txBody>
                      <a:tcPr/>
                    </a:tc>
                    <a:tc>
                      <a:txBody>
                        <a:bodyPr/>
                        <a:lstStyle/>
                        <a:p>
                          <a:pPr algn="ctr"/>
                          <a:r>
                            <a:rPr lang="en-US" sz="2000" b="0" dirty="0"/>
                            <a:t>1-8=-7</a:t>
                          </a:r>
                          <a:endParaRPr lang="ru-RU" sz="2000" b="0" dirty="0"/>
                        </a:p>
                      </a:txBody>
                      <a:tcPr/>
                    </a:tc>
                    <a:tc>
                      <a:txBody>
                        <a:bodyPr/>
                        <a:lstStyle/>
                        <a:p>
                          <a:pPr algn="ctr"/>
                          <a:r>
                            <a:rPr lang="en-US" sz="2000" b="0" dirty="0"/>
                            <a:t>3-1=2</a:t>
                          </a:r>
                          <a:endParaRPr lang="ru-RU" sz="2000" b="0" dirty="0"/>
                        </a:p>
                      </a:txBody>
                      <a:tcPr/>
                    </a:tc>
                    <a:extLst>
                      <a:ext uri="{0D108BD9-81ED-4DB2-BD59-A6C34878D82A}">
                        <a16:rowId xmlns:a16="http://schemas.microsoft.com/office/drawing/2014/main" val="10002"/>
                      </a:ext>
                    </a:extLst>
                  </a:tr>
                </a:tbl>
              </a:graphicData>
            </a:graphic>
          </p:graphicFrame>
        </mc:Choice>
        <mc:Fallback xmlns="">
          <p:graphicFrame>
            <p:nvGraphicFramePr>
              <p:cNvPr id="9" name="Таблица 8"/>
              <p:cNvGraphicFramePr>
                <a:graphicFrameLocks noGrp="1"/>
              </p:cNvGraphicFramePr>
              <p:nvPr>
                <p:extLst>
                  <p:ext uri="{D42A27DB-BD31-4B8C-83A1-F6EECF244321}">
                    <p14:modId xmlns:p14="http://schemas.microsoft.com/office/powerpoint/2010/main" val="1960942993"/>
                  </p:ext>
                </p:extLst>
              </p:nvPr>
            </p:nvGraphicFramePr>
            <p:xfrm>
              <a:off x="1177163" y="2650361"/>
              <a:ext cx="4835730" cy="1188720"/>
            </p:xfrm>
            <a:graphic>
              <a:graphicData uri="http://schemas.openxmlformats.org/drawingml/2006/table">
                <a:tbl>
                  <a:tblPr firstRow="1" bandRow="1">
                    <a:tableStyleId>{8799B23B-EC83-4686-B30A-512413B5E67A}</a:tableStyleId>
                  </a:tblPr>
                  <a:tblGrid>
                    <a:gridCol w="967146">
                      <a:extLst>
                        <a:ext uri="{9D8B030D-6E8A-4147-A177-3AD203B41FA5}">
                          <a16:colId xmlns:a16="http://schemas.microsoft.com/office/drawing/2014/main" xmlns:a14="http://schemas.microsoft.com/office/drawing/2010/main" xmlns="" val="20000"/>
                        </a:ext>
                      </a:extLst>
                    </a:gridCol>
                    <a:gridCol w="967146">
                      <a:extLst>
                        <a:ext uri="{9D8B030D-6E8A-4147-A177-3AD203B41FA5}">
                          <a16:colId xmlns:a16="http://schemas.microsoft.com/office/drawing/2014/main" xmlns:a14="http://schemas.microsoft.com/office/drawing/2010/main" xmlns="" val="20001"/>
                        </a:ext>
                      </a:extLst>
                    </a:gridCol>
                    <a:gridCol w="967146">
                      <a:extLst>
                        <a:ext uri="{9D8B030D-6E8A-4147-A177-3AD203B41FA5}">
                          <a16:colId xmlns:a16="http://schemas.microsoft.com/office/drawing/2014/main" xmlns:a14="http://schemas.microsoft.com/office/drawing/2010/main" xmlns="" val="20002"/>
                        </a:ext>
                      </a:extLst>
                    </a:gridCol>
                    <a:gridCol w="967146">
                      <a:extLst>
                        <a:ext uri="{9D8B030D-6E8A-4147-A177-3AD203B41FA5}">
                          <a16:colId xmlns:a16="http://schemas.microsoft.com/office/drawing/2014/main" xmlns:a14="http://schemas.microsoft.com/office/drawing/2010/main" xmlns="" val="20003"/>
                        </a:ext>
                      </a:extLst>
                    </a:gridCol>
                    <a:gridCol w="967146">
                      <a:extLst>
                        <a:ext uri="{9D8B030D-6E8A-4147-A177-3AD203B41FA5}">
                          <a16:colId xmlns:a16="http://schemas.microsoft.com/office/drawing/2014/main" xmlns:a14="http://schemas.microsoft.com/office/drawing/2010/main" xmlns="" val="20004"/>
                        </a:ext>
                      </a:extLst>
                    </a:gridCol>
                  </a:tblGrid>
                  <a:tr h="396240">
                    <a:tc>
                      <a:txBody>
                        <a:bodyPr/>
                        <a:lstStyle/>
                        <a:p>
                          <a:endParaRPr lang="ru-RU"/>
                        </a:p>
                      </a:txBody>
                      <a:tcPr>
                        <a:blipFill rotWithShape="1">
                          <a:blip r:embed="rId3"/>
                          <a:stretch>
                            <a:fillRect t="-6154" r="-399371" b="-229231"/>
                          </a:stretch>
                        </a:blipFill>
                      </a:tcPr>
                    </a:tc>
                    <a:tc>
                      <a:txBody>
                        <a:bodyPr/>
                        <a:lstStyle/>
                        <a:p>
                          <a:pPr algn="ctr"/>
                          <a:r>
                            <a:rPr lang="en-US" sz="2000" b="0" dirty="0"/>
                            <a:t>1</a:t>
                          </a:r>
                          <a:endParaRPr lang="ru-RU" sz="2000" b="0" dirty="0"/>
                        </a:p>
                      </a:txBody>
                      <a:tcPr/>
                    </a:tc>
                    <a:tc>
                      <a:txBody>
                        <a:bodyPr/>
                        <a:lstStyle/>
                        <a:p>
                          <a:pPr algn="ctr"/>
                          <a:r>
                            <a:rPr lang="en-US" sz="2000" b="0" dirty="0"/>
                            <a:t>2</a:t>
                          </a:r>
                          <a:endParaRPr lang="ru-RU" sz="2000" b="0" dirty="0"/>
                        </a:p>
                      </a:txBody>
                      <a:tcPr/>
                    </a:tc>
                    <a:tc>
                      <a:txBody>
                        <a:bodyPr/>
                        <a:lstStyle/>
                        <a:p>
                          <a:pPr algn="ctr"/>
                          <a:r>
                            <a:rPr lang="en-US" sz="2000" b="0" dirty="0"/>
                            <a:t>3</a:t>
                          </a:r>
                          <a:endParaRPr lang="ru-RU" sz="2000" b="0" dirty="0"/>
                        </a:p>
                      </a:txBody>
                      <a:tcPr/>
                    </a:tc>
                    <a:tc>
                      <a:txBody>
                        <a:bodyPr/>
                        <a:lstStyle/>
                        <a:p>
                          <a:pPr algn="ctr"/>
                          <a:r>
                            <a:rPr lang="en-US" sz="2000" b="0" dirty="0"/>
                            <a:t>4</a:t>
                          </a:r>
                          <a:endParaRPr lang="ru-RU" sz="2000" b="0" dirty="0"/>
                        </a:p>
                      </a:txBody>
                      <a:tcPr/>
                    </a:tc>
                    <a:extLst>
                      <a:ext uri="{0D108BD9-81ED-4DB2-BD59-A6C34878D82A}">
                        <a16:rowId xmlns:a16="http://schemas.microsoft.com/office/drawing/2014/main" xmlns:a14="http://schemas.microsoft.com/office/drawing/2010/main" xmlns="" val="10000"/>
                      </a:ext>
                    </a:extLst>
                  </a:tr>
                  <a:tr h="396240">
                    <a:tc>
                      <a:txBody>
                        <a:bodyPr/>
                        <a:lstStyle/>
                        <a:p>
                          <a:endParaRPr lang="ru-RU"/>
                        </a:p>
                      </a:txBody>
                      <a:tcPr>
                        <a:blipFill rotWithShape="1">
                          <a:blip r:embed="rId3"/>
                          <a:stretch>
                            <a:fillRect t="-106154" r="-399371" b="-129231"/>
                          </a:stretch>
                        </a:blipFill>
                      </a:tcPr>
                    </a:tc>
                    <a:tc>
                      <a:txBody>
                        <a:bodyPr/>
                        <a:lstStyle/>
                        <a:p>
                          <a:pPr algn="ctr"/>
                          <a:r>
                            <a:rPr lang="en-US" sz="2000" b="0" dirty="0"/>
                            <a:t>5</a:t>
                          </a:r>
                          <a:endParaRPr lang="ru-RU" sz="2000" b="0" dirty="0"/>
                        </a:p>
                      </a:txBody>
                      <a:tcPr/>
                    </a:tc>
                    <a:tc>
                      <a:txBody>
                        <a:bodyPr/>
                        <a:lstStyle/>
                        <a:p>
                          <a:pPr algn="ctr"/>
                          <a:r>
                            <a:rPr lang="en-US" sz="2000" b="0" dirty="0"/>
                            <a:t>8</a:t>
                          </a:r>
                          <a:endParaRPr lang="ru-RU" sz="2000" b="0" dirty="0"/>
                        </a:p>
                      </a:txBody>
                      <a:tcPr/>
                    </a:tc>
                    <a:tc>
                      <a:txBody>
                        <a:bodyPr/>
                        <a:lstStyle/>
                        <a:p>
                          <a:pPr algn="ctr"/>
                          <a:r>
                            <a:rPr lang="en-US" sz="2000" b="0" dirty="0"/>
                            <a:t>1</a:t>
                          </a:r>
                          <a:endParaRPr lang="ru-RU" sz="2000" b="0" dirty="0"/>
                        </a:p>
                      </a:txBody>
                      <a:tcPr/>
                    </a:tc>
                    <a:tc>
                      <a:txBody>
                        <a:bodyPr/>
                        <a:lstStyle/>
                        <a:p>
                          <a:pPr algn="ctr"/>
                          <a:r>
                            <a:rPr lang="en-US" sz="2000" b="0" dirty="0"/>
                            <a:t>3</a:t>
                          </a:r>
                          <a:endParaRPr lang="ru-RU" sz="2000" b="0" dirty="0"/>
                        </a:p>
                      </a:txBody>
                      <a:tcPr/>
                    </a:tc>
                    <a:extLst>
                      <a:ext uri="{0D108BD9-81ED-4DB2-BD59-A6C34878D82A}">
                        <a16:rowId xmlns:a16="http://schemas.microsoft.com/office/drawing/2014/main" xmlns:a14="http://schemas.microsoft.com/office/drawing/2010/main" xmlns="" val="10001"/>
                      </a:ext>
                    </a:extLst>
                  </a:tr>
                  <a:tr h="396240">
                    <a:tc>
                      <a:txBody>
                        <a:bodyPr/>
                        <a:lstStyle/>
                        <a:p>
                          <a:endParaRPr lang="ru-RU"/>
                        </a:p>
                      </a:txBody>
                      <a:tcPr>
                        <a:blipFill rotWithShape="1">
                          <a:blip r:embed="rId3"/>
                          <a:stretch>
                            <a:fillRect t="-206154" r="-399371" b="-29231"/>
                          </a:stretch>
                        </a:blipFill>
                      </a:tcPr>
                    </a:tc>
                    <a:tc>
                      <a:txBody>
                        <a:bodyPr/>
                        <a:lstStyle/>
                        <a:p>
                          <a:pPr algn="ctr"/>
                          <a:r>
                            <a:rPr lang="en-US" sz="2000" b="0" dirty="0"/>
                            <a:t>-</a:t>
                          </a:r>
                          <a:endParaRPr lang="ru-RU" sz="2000" b="0" dirty="0"/>
                        </a:p>
                      </a:txBody>
                      <a:tcPr/>
                    </a:tc>
                    <a:tc>
                      <a:txBody>
                        <a:bodyPr/>
                        <a:lstStyle/>
                        <a:p>
                          <a:pPr algn="ctr"/>
                          <a:r>
                            <a:rPr lang="en-US" sz="2000" b="0" dirty="0"/>
                            <a:t>8-5=3</a:t>
                          </a:r>
                          <a:endParaRPr lang="ru-RU" sz="2000" b="0" dirty="0"/>
                        </a:p>
                      </a:txBody>
                      <a:tcPr/>
                    </a:tc>
                    <a:tc>
                      <a:txBody>
                        <a:bodyPr/>
                        <a:lstStyle/>
                        <a:p>
                          <a:pPr algn="ctr"/>
                          <a:r>
                            <a:rPr lang="en-US" sz="2000" b="0" dirty="0"/>
                            <a:t>1-8=-7</a:t>
                          </a:r>
                          <a:endParaRPr lang="ru-RU" sz="2000" b="0" dirty="0"/>
                        </a:p>
                      </a:txBody>
                      <a:tcPr/>
                    </a:tc>
                    <a:tc>
                      <a:txBody>
                        <a:bodyPr/>
                        <a:lstStyle/>
                        <a:p>
                          <a:pPr algn="ctr"/>
                          <a:r>
                            <a:rPr lang="en-US" sz="2000" b="0" dirty="0"/>
                            <a:t>3-1=2</a:t>
                          </a:r>
                          <a:endParaRPr lang="ru-RU" sz="2000" b="0" dirty="0"/>
                        </a:p>
                      </a:txBody>
                      <a:tcPr/>
                    </a:tc>
                    <a:extLst>
                      <a:ext uri="{0D108BD9-81ED-4DB2-BD59-A6C34878D82A}">
                        <a16:rowId xmlns:a16="http://schemas.microsoft.com/office/drawing/2014/main" xmlns:a14="http://schemas.microsoft.com/office/drawing/2010/main" xmlns="" val="10002"/>
                      </a:ext>
                    </a:extLst>
                  </a:tr>
                </a:tbl>
              </a:graphicData>
            </a:graphic>
          </p:graphicFrame>
        </mc:Fallback>
      </mc:AlternateContent>
      <p:sp>
        <p:nvSpPr>
          <p:cNvPr id="6" name="TextBox 5"/>
          <p:cNvSpPr txBox="1"/>
          <p:nvPr/>
        </p:nvSpPr>
        <p:spPr>
          <a:xfrm>
            <a:off x="7373529" y="1921282"/>
            <a:ext cx="2801566" cy="1323439"/>
          </a:xfrm>
          <a:prstGeom prst="rect">
            <a:avLst/>
          </a:prstGeom>
          <a:noFill/>
        </p:spPr>
        <p:txBody>
          <a:bodyPr wrap="square" rtlCol="0">
            <a:spAutoFit/>
          </a:bodyPr>
          <a:lstStyle/>
          <a:p>
            <a:r>
              <a:rPr lang="en-US" sz="2000" dirty="0"/>
              <a:t>R-code</a:t>
            </a:r>
          </a:p>
          <a:p>
            <a:pPr marL="114300" indent="0">
              <a:buNone/>
            </a:pPr>
            <a:r>
              <a:rPr lang="en-US" sz="2000" dirty="0">
                <a:solidFill>
                  <a:srgbClr val="0000FF"/>
                </a:solidFill>
              </a:rPr>
              <a:t>diff(x=x, lag=1)</a:t>
            </a:r>
          </a:p>
          <a:p>
            <a:pPr marL="114300" indent="0">
              <a:buNone/>
            </a:pPr>
            <a:r>
              <a:rPr lang="en-US" sz="2000" dirty="0">
                <a:solidFill>
                  <a:srgbClr val="0000FF"/>
                </a:solidFill>
              </a:rPr>
              <a:t>x - lag(x, -1)</a:t>
            </a:r>
          </a:p>
          <a:p>
            <a:endParaRPr lang="ru-RU" sz="2000" dirty="0">
              <a:solidFill>
                <a:srgbClr val="0000FF"/>
              </a:solidFill>
            </a:endParaRPr>
          </a:p>
        </p:txBody>
      </p:sp>
    </p:spTree>
    <p:extLst>
      <p:ext uri="{BB962C8B-B14F-4D97-AF65-F5344CB8AC3E}">
        <p14:creationId xmlns:p14="http://schemas.microsoft.com/office/powerpoint/2010/main" val="441779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1490" y="0"/>
            <a:ext cx="10024110"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CA" u="sng" dirty="0"/>
                  <a:t>Higher order back shift</a:t>
                </a:r>
              </a:p>
              <a:p>
                <a:pPr marL="114300" indent="0">
                  <a:buNone/>
                </a:pPr>
                <a:r>
                  <a:rPr lang="en-CA" dirty="0"/>
                  <a: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a:rPr>
                          <m:t>B</m:t>
                        </m:r>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𝑑</m:t>
                        </m:r>
                      </m:sub>
                    </m:sSub>
                    <m:r>
                      <a:rPr lang="en-US" b="0" i="1" smtClean="0">
                        <a:latin typeface="Cambria Math"/>
                      </a:rPr>
                      <m:t>  </m:t>
                    </m:r>
                  </m:oMath>
                </a14:m>
                <a:endParaRPr lang="en-US" b="0" dirty="0"/>
              </a:p>
              <a:p>
                <a:pPr marL="114300" indent="0">
                  <a:buNone/>
                </a:pPr>
                <a:endParaRPr lang="en-CA" b="1" u="sng" dirty="0"/>
              </a:p>
              <a:p>
                <a:pPr marL="114300" indent="0">
                  <a:buNone/>
                </a:pPr>
                <a:r>
                  <a:rPr lang="en-CA" b="1" u="sng" dirty="0"/>
                  <a:t>Higher lag difference </a:t>
                </a:r>
                <a:endParaRPr lang="en-US" i="1" dirty="0">
                  <a:latin typeface="Cambria Math"/>
                </a:endParaRPr>
              </a:p>
              <a:p>
                <a:pPr marL="114300" indent="0">
                  <a:buNone/>
                </a:pPr>
                <a14:m>
                  <m:oMath xmlns:m="http://schemas.openxmlformats.org/officeDocument/2006/math">
                    <m:d>
                      <m:dPr>
                        <m:ctrlPr>
                          <a:rPr lang="en-CA" i="1" dirty="0" smtClean="0">
                            <a:latin typeface="Cambria Math" panose="02040503050406030204" pitchFamily="18" charset="0"/>
                          </a:rPr>
                        </m:ctrlPr>
                      </m:dPr>
                      <m:e>
                        <m:r>
                          <a:rPr lang="en-CA" i="1" dirty="0">
                            <a:latin typeface="Cambria Math"/>
                          </a:rPr>
                          <m:t>1 − </m:t>
                        </m:r>
                        <m:sSup>
                          <m:sSupPr>
                            <m:ctrlPr>
                              <a:rPr lang="en-US" b="0" i="1" dirty="0" smtClean="0">
                                <a:latin typeface="Cambria Math" panose="02040503050406030204" pitchFamily="18" charset="0"/>
                              </a:rPr>
                            </m:ctrlPr>
                          </m:sSupPr>
                          <m:e>
                            <m:r>
                              <a:rPr lang="en-CA" i="1" dirty="0" err="1">
                                <a:latin typeface="Cambria Math"/>
                              </a:rPr>
                              <m:t>𝐵</m:t>
                            </m:r>
                          </m:e>
                          <m:sup>
                            <m:r>
                              <a:rPr lang="en-CA" b="0" i="1" dirty="0" smtClean="0">
                                <a:latin typeface="Cambria Math" panose="02040503050406030204" pitchFamily="18" charset="0"/>
                              </a:rPr>
                              <m:t>𝑘</m:t>
                            </m:r>
                          </m:sup>
                        </m:sSup>
                      </m:e>
                    </m:d>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r>
                          <a:rPr lang="en-US" b="0" i="1" dirty="0" smtClean="0">
                            <a:latin typeface="Cambria Math"/>
                          </a:rPr>
                          <m:t>−</m:t>
                        </m:r>
                        <m:r>
                          <a:rPr lang="en-CA" b="0" i="1" dirty="0" smtClean="0">
                            <a:latin typeface="Cambria Math" panose="02040503050406030204" pitchFamily="18" charset="0"/>
                          </a:rPr>
                          <m:t>𝑘</m:t>
                        </m:r>
                      </m:sub>
                    </m:sSub>
                    <m:r>
                      <a:rPr lang="en-US" b="0" i="1" dirty="0" smtClean="0">
                        <a:latin typeface="Cambria Math"/>
                      </a:rPr>
                      <m:t> </m:t>
                    </m:r>
                  </m:oMath>
                </a14:m>
                <a:r>
                  <a:rPr lang="en-US" b="1" u="sng" dirty="0"/>
                  <a:t> </a:t>
                </a:r>
              </a:p>
              <a:p>
                <a:pPr marL="114300" indent="0">
                  <a:buNone/>
                </a:pPr>
                <a:endParaRPr lang="en-CA" b="1" u="sng" dirty="0"/>
              </a:p>
              <a:p>
                <a:pPr marL="114300" indent="0">
                  <a:buNone/>
                </a:pPr>
                <a:r>
                  <a:rPr lang="en-CA" b="1" u="sng" dirty="0"/>
                  <a:t>Higher order difference</a:t>
                </a:r>
                <a:r>
                  <a:rPr lang="en-CA" dirty="0"/>
                  <a:t> </a:t>
                </a:r>
              </a:p>
              <a:p>
                <a:pPr marL="114300" indent="0">
                  <a:buNone/>
                </a:pPr>
                <a14:m>
                  <m:oMath xmlns:m="http://schemas.openxmlformats.org/officeDocument/2006/math">
                    <m:sSup>
                      <m:sSupPr>
                        <m:ctrlPr>
                          <a:rPr lang="en-CA" i="1" dirty="0">
                            <a:latin typeface="Cambria Math" panose="02040503050406030204" pitchFamily="18" charset="0"/>
                          </a:rPr>
                        </m:ctrlPr>
                      </m:sSupPr>
                      <m:e>
                        <m:d>
                          <m:dPr>
                            <m:ctrlPr>
                              <a:rPr lang="en-CA" i="1" dirty="0" smtClean="0">
                                <a:latin typeface="Cambria Math" panose="02040503050406030204" pitchFamily="18" charset="0"/>
                              </a:rPr>
                            </m:ctrlPr>
                          </m:dPr>
                          <m:e>
                            <m:r>
                              <a:rPr lang="en-CA" i="1" dirty="0">
                                <a:latin typeface="Cambria Math"/>
                              </a:rPr>
                              <m:t>1 − </m:t>
                            </m:r>
                            <m:r>
                              <a:rPr lang="en-CA" i="1" dirty="0">
                                <a:latin typeface="Cambria Math"/>
                              </a:rPr>
                              <m:t>𝐵</m:t>
                            </m:r>
                          </m:e>
                        </m:d>
                      </m:e>
                      <m:sup>
                        <m:r>
                          <a:rPr lang="en-CA" i="1" dirty="0">
                            <a:latin typeface="Cambria Math"/>
                          </a:rPr>
                          <m:t>𝑑</m:t>
                        </m:r>
                      </m:sup>
                    </m:sSup>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sub>
                    </m:sSub>
                  </m:oMath>
                </a14:m>
                <a:r>
                  <a:rPr lang="en-US" dirty="0"/>
                  <a:t> </a:t>
                </a:r>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
        <p:nvSpPr>
          <p:cNvPr id="3" name="TextBox 2"/>
          <p:cNvSpPr txBox="1"/>
          <p:nvPr/>
        </p:nvSpPr>
        <p:spPr>
          <a:xfrm>
            <a:off x="5966346" y="3257362"/>
            <a:ext cx="3573438" cy="646331"/>
          </a:xfrm>
          <a:prstGeom prst="rect">
            <a:avLst/>
          </a:prstGeom>
          <a:noFill/>
        </p:spPr>
        <p:txBody>
          <a:bodyPr wrap="square" rtlCol="0">
            <a:spAutoFit/>
          </a:bodyPr>
          <a:lstStyle/>
          <a:p>
            <a:r>
              <a:rPr lang="en-US" sz="1800" dirty="0">
                <a:solidFill>
                  <a:srgbClr val="0A06BA"/>
                </a:solidFill>
              </a:rPr>
              <a:t>k=5</a:t>
            </a:r>
          </a:p>
          <a:p>
            <a:r>
              <a:rPr lang="en-CA" sz="1800" dirty="0">
                <a:solidFill>
                  <a:srgbClr val="0A06BA"/>
                </a:solidFill>
              </a:rPr>
              <a:t>diff(x, lag = k)</a:t>
            </a:r>
            <a:endParaRPr lang="ru-RU" sz="1800" dirty="0">
              <a:solidFill>
                <a:srgbClr val="0A06BA"/>
              </a:solidFill>
            </a:endParaRPr>
          </a:p>
        </p:txBody>
      </p:sp>
      <p:sp>
        <p:nvSpPr>
          <p:cNvPr id="6" name="TextBox 5"/>
          <p:cNvSpPr txBox="1"/>
          <p:nvPr/>
        </p:nvSpPr>
        <p:spPr>
          <a:xfrm>
            <a:off x="5966346" y="1599062"/>
            <a:ext cx="2292822" cy="923330"/>
          </a:xfrm>
          <a:prstGeom prst="rect">
            <a:avLst/>
          </a:prstGeom>
          <a:noFill/>
        </p:spPr>
        <p:txBody>
          <a:bodyPr wrap="square" rtlCol="0">
            <a:spAutoFit/>
          </a:bodyPr>
          <a:lstStyle/>
          <a:p>
            <a:r>
              <a:rPr lang="en-US" sz="1800" u="sng" dirty="0"/>
              <a:t>R-code:</a:t>
            </a:r>
          </a:p>
          <a:p>
            <a:r>
              <a:rPr lang="en-US" sz="1800" dirty="0">
                <a:solidFill>
                  <a:srgbClr val="0A06BA"/>
                </a:solidFill>
              </a:rPr>
              <a:t>d=5</a:t>
            </a:r>
          </a:p>
          <a:p>
            <a:r>
              <a:rPr lang="en-CA" sz="1800" dirty="0">
                <a:solidFill>
                  <a:srgbClr val="0A06BA"/>
                </a:solidFill>
              </a:rPr>
              <a:t>lag(x = x, k = -d)</a:t>
            </a:r>
            <a:endParaRPr lang="ru-RU" sz="1800" dirty="0">
              <a:solidFill>
                <a:srgbClr val="0A06BA"/>
              </a:solidFill>
            </a:endParaRPr>
          </a:p>
        </p:txBody>
      </p:sp>
      <p:sp>
        <p:nvSpPr>
          <p:cNvPr id="5" name="TextBox 4">
            <a:extLst>
              <a:ext uri="{FF2B5EF4-FFF2-40B4-BE49-F238E27FC236}">
                <a16:creationId xmlns:a16="http://schemas.microsoft.com/office/drawing/2014/main" id="{924527CE-1CD8-4867-B38E-1568857F5510}"/>
              </a:ext>
            </a:extLst>
          </p:cNvPr>
          <p:cNvSpPr txBox="1"/>
          <p:nvPr/>
        </p:nvSpPr>
        <p:spPr>
          <a:xfrm>
            <a:off x="5966346" y="4653827"/>
            <a:ext cx="3573438" cy="646331"/>
          </a:xfrm>
          <a:prstGeom prst="rect">
            <a:avLst/>
          </a:prstGeom>
          <a:noFill/>
        </p:spPr>
        <p:txBody>
          <a:bodyPr wrap="square" rtlCol="0">
            <a:spAutoFit/>
          </a:bodyPr>
          <a:lstStyle/>
          <a:p>
            <a:r>
              <a:rPr lang="en-US" sz="1800" dirty="0">
                <a:solidFill>
                  <a:srgbClr val="0A06BA"/>
                </a:solidFill>
              </a:rPr>
              <a:t>d = 5</a:t>
            </a:r>
          </a:p>
          <a:p>
            <a:r>
              <a:rPr lang="en-CA" sz="1800" dirty="0">
                <a:solidFill>
                  <a:srgbClr val="0A06BA"/>
                </a:solidFill>
              </a:rPr>
              <a:t>diff(x, differences = d)</a:t>
            </a:r>
            <a:endParaRPr lang="ru-RU" sz="1800" dirty="0">
              <a:solidFill>
                <a:srgbClr val="0A06BA"/>
              </a:solidFill>
            </a:endParaRPr>
          </a:p>
        </p:txBody>
      </p:sp>
    </p:spTree>
    <p:extLst>
      <p:ext uri="{BB962C8B-B14F-4D97-AF65-F5344CB8AC3E}">
        <p14:creationId xmlns:p14="http://schemas.microsoft.com/office/powerpoint/2010/main" val="3469163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fontScale="92500" lnSpcReduction="10000"/>
              </a:bodyPr>
              <a:lstStyle/>
              <a:p>
                <a:pPr marL="114300" indent="0">
                  <a:buNone/>
                </a:pPr>
                <a:r>
                  <a:rPr lang="en-US" b="1" u="sng" dirty="0"/>
                  <a:t>Example. </a:t>
                </a:r>
                <a:r>
                  <a:rPr lang="en-CA" u="sng" dirty="0"/>
                  <a:t>Difference operator acting on </a:t>
                </a:r>
                <a:r>
                  <a:rPr lang="en-CA" b="1" u="sng" dirty="0"/>
                  <a:t>constant deterministic </a:t>
                </a:r>
                <a:r>
                  <a:rPr lang="en-CA" u="sng" dirty="0"/>
                  <a:t>series:</a:t>
                </a:r>
              </a:p>
              <a:p>
                <a:pPr marL="114300" indent="0">
                  <a:buNone/>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𝑐</m:t>
                    </m:r>
                    <m:r>
                      <a:rPr lang="en-US" b="0" i="1" smtClean="0">
                        <a:latin typeface="Cambria Math"/>
                      </a:rPr>
                      <m:t>,  </m:t>
                    </m:r>
                    <m:r>
                      <a:rPr lang="en-US" b="0" i="1" smtClean="0">
                        <a:latin typeface="Cambria Math"/>
                      </a:rPr>
                      <m:t>𝑡</m:t>
                    </m:r>
                    <m:r>
                      <a:rPr lang="en-US" b="0" i="1" smtClean="0">
                        <a:latin typeface="Cambria Math"/>
                      </a:rPr>
                      <m:t>=1,2,3,…,</m:t>
                    </m:r>
                  </m:oMath>
                </a14:m>
                <a:r>
                  <a:rPr lang="en-US" dirty="0"/>
                  <a:t> where </a:t>
                </a:r>
                <a14:m>
                  <m:oMath xmlns:m="http://schemas.openxmlformats.org/officeDocument/2006/math">
                    <m:r>
                      <a:rPr lang="en-US" b="0" i="1" smtClean="0">
                        <a:latin typeface="Cambria Math"/>
                      </a:rPr>
                      <m:t>𝑐</m:t>
                    </m:r>
                  </m:oMath>
                </a14:m>
                <a:r>
                  <a:rPr lang="en-US" dirty="0"/>
                  <a:t> is a constant, then </a:t>
                </a:r>
              </a:p>
              <a:p>
                <a:pPr marL="114300" indent="0">
                  <a:buNone/>
                </a:pPr>
                <a14:m>
                  <m:oMathPara xmlns:m="http://schemas.openxmlformats.org/officeDocument/2006/math">
                    <m:oMathParaPr>
                      <m:jc m:val="centerGroup"/>
                    </m:oMathParaPr>
                    <m:oMath xmlns:m="http://schemas.openxmlformats.org/officeDocument/2006/math">
                      <m:r>
                        <a:rPr lang="en-CA">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r>
                        <a:rPr lang="en-US" b="0" i="1" smtClean="0">
                          <a:latin typeface="Cambria Math"/>
                        </a:rPr>
                        <m:t>=</m:t>
                      </m:r>
                      <m:r>
                        <a:rPr lang="en-US" b="0" i="1" smtClean="0">
                          <a:latin typeface="Cambria Math"/>
                        </a:rPr>
                        <m:t>𝑐</m:t>
                      </m:r>
                      <m:r>
                        <a:rPr lang="en-US" b="0" i="1" smtClean="0">
                          <a:latin typeface="Cambria Math"/>
                        </a:rPr>
                        <m:t>−</m:t>
                      </m:r>
                      <m:r>
                        <a:rPr lang="en-US" b="0" i="1" smtClean="0">
                          <a:latin typeface="Cambria Math"/>
                        </a:rPr>
                        <m:t>𝑐</m:t>
                      </m:r>
                      <m:r>
                        <a:rPr lang="en-US" b="0" i="1" smtClean="0">
                          <a:latin typeface="Cambria Math"/>
                        </a:rPr>
                        <m:t>=0,  </m:t>
                      </m:r>
                      <m:r>
                        <a:rPr lang="en-US" b="0" i="1" smtClean="0">
                          <a:latin typeface="Cambria Math"/>
                        </a:rPr>
                        <m:t>𝑡</m:t>
                      </m:r>
                      <m:r>
                        <a:rPr lang="en-US" b="0" i="1" smtClean="0">
                          <a:latin typeface="Cambria Math"/>
                        </a:rPr>
                        <m:t>=2,3,4,…</m:t>
                      </m:r>
                    </m:oMath>
                  </m:oMathPara>
                </a14:m>
                <a:endParaRPr lang="ru-RU" dirty="0"/>
              </a:p>
              <a:p>
                <a:pPr marL="114300" indent="0">
                  <a:buNone/>
                </a:pPr>
                <a:r>
                  <a:rPr lang="en-CA" dirty="0"/>
                  <a:t># We do not necessarily need to use </a:t>
                </a:r>
                <a:r>
                  <a:rPr lang="en-CA" dirty="0" err="1"/>
                  <a:t>ts</a:t>
                </a:r>
                <a:r>
                  <a:rPr lang="en-CA" dirty="0"/>
                  <a:t> here.</a:t>
                </a:r>
              </a:p>
              <a:p>
                <a:pPr marL="114300" indent="0">
                  <a:buNone/>
                </a:pPr>
                <a:r>
                  <a:rPr lang="en-CA" dirty="0"/>
                  <a:t># Just vector is enough</a:t>
                </a:r>
              </a:p>
              <a:p>
                <a:pPr marL="114300" indent="0">
                  <a:buNone/>
                </a:pPr>
                <a:r>
                  <a:rPr lang="fr-FR" dirty="0">
                    <a:solidFill>
                      <a:srgbClr val="0000FF"/>
                    </a:solidFill>
                  </a:rPr>
                  <a:t>&gt; </a:t>
                </a:r>
                <a:r>
                  <a:rPr lang="fr-FR" dirty="0" err="1">
                    <a:solidFill>
                      <a:srgbClr val="0000FF"/>
                    </a:solidFill>
                  </a:rPr>
                  <a:t>constantSeries</a:t>
                </a:r>
                <a:r>
                  <a:rPr lang="fr-FR" dirty="0">
                    <a:solidFill>
                      <a:srgbClr val="0000FF"/>
                    </a:solidFill>
                  </a:rPr>
                  <a:t> = c(10, 10, 10)</a:t>
                </a:r>
              </a:p>
              <a:p>
                <a:pPr marL="114300" indent="0">
                  <a:buNone/>
                </a:pPr>
                <a:r>
                  <a:rPr lang="fr-FR" dirty="0">
                    <a:solidFill>
                      <a:srgbClr val="0000FF"/>
                    </a:solidFill>
                  </a:rPr>
                  <a:t>&gt; </a:t>
                </a:r>
                <a:r>
                  <a:rPr lang="fr-FR" dirty="0" err="1">
                    <a:solidFill>
                      <a:srgbClr val="0000FF"/>
                    </a:solidFill>
                  </a:rPr>
                  <a:t>constantSeries</a:t>
                </a:r>
                <a:endParaRPr lang="fr-FR" dirty="0">
                  <a:solidFill>
                    <a:srgbClr val="0000FF"/>
                  </a:solidFill>
                </a:endParaRPr>
              </a:p>
              <a:p>
                <a:pPr marL="114300" indent="0">
                  <a:buNone/>
                </a:pPr>
                <a:r>
                  <a:rPr lang="fr-FR" dirty="0">
                    <a:solidFill>
                      <a:srgbClr val="0000FF"/>
                    </a:solidFill>
                  </a:rPr>
                  <a:t>[1] 10 10 10</a:t>
                </a:r>
              </a:p>
              <a:p>
                <a:pPr marL="114300" indent="0">
                  <a:buNone/>
                </a:pPr>
                <a:r>
                  <a:rPr lang="fr-FR" dirty="0">
                    <a:solidFill>
                      <a:srgbClr val="0000FF"/>
                    </a:solidFill>
                  </a:rPr>
                  <a:t>&gt; diff(</a:t>
                </a:r>
                <a:r>
                  <a:rPr lang="fr-FR" dirty="0" err="1">
                    <a:solidFill>
                      <a:srgbClr val="0000FF"/>
                    </a:solidFill>
                  </a:rPr>
                  <a:t>constantSeries</a:t>
                </a:r>
                <a:r>
                  <a:rPr lang="fr-FR" dirty="0">
                    <a:solidFill>
                      <a:srgbClr val="0000FF"/>
                    </a:solidFill>
                  </a:rPr>
                  <a:t>)</a:t>
                </a:r>
              </a:p>
              <a:p>
                <a:pPr marL="114300" indent="0">
                  <a:buNone/>
                </a:pPr>
                <a:r>
                  <a:rPr lang="fr-FR" dirty="0">
                    <a:solidFill>
                      <a:srgbClr val="0000FF"/>
                    </a:solidFill>
                  </a:rPr>
                  <a:t>[1] 0 0</a:t>
                </a:r>
                <a:endParaRPr lang="en-CA" dirty="0">
                  <a:solidFill>
                    <a:srgbClr val="0000FF"/>
                  </a:solidFill>
                </a:endParaRPr>
              </a:p>
              <a:p>
                <a:pPr marL="114300" indent="0">
                  <a:buNone/>
                </a:pPr>
                <a:r>
                  <a:rPr lang="en-CA" dirty="0"/>
                  <a:t># Converted to a zero vector shorter than the original by 1</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b="-2219"/>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Tree>
    <p:extLst>
      <p:ext uri="{BB962C8B-B14F-4D97-AF65-F5344CB8AC3E}">
        <p14:creationId xmlns:p14="http://schemas.microsoft.com/office/powerpoint/2010/main" val="1306818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0060" y="0"/>
            <a:ext cx="10035540" cy="1325563"/>
          </a:xfrm>
        </p:spPr>
        <p:txBody>
          <a:bodyPr>
            <a:normAutofit/>
          </a:bodyPr>
          <a:lstStyle/>
          <a:p>
            <a:r>
              <a:rPr lang="en-US" sz="4000" dirty="0"/>
              <a:t>Basic manipulations with series</a:t>
            </a: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873457"/>
                <a:ext cx="11128442" cy="5452393"/>
              </a:xfrm>
            </p:spPr>
            <p:txBody>
              <a:bodyPr>
                <a:normAutofit fontScale="70000" lnSpcReduction="20000"/>
              </a:bodyPr>
              <a:lstStyle/>
              <a:p>
                <a:pPr marL="114300" indent="0">
                  <a:buNone/>
                </a:pPr>
                <a:r>
                  <a:rPr lang="en-US" b="1" u="sng" dirty="0"/>
                  <a:t>Example.  </a:t>
                </a:r>
                <a:r>
                  <a:rPr lang="en-CA" u="sng" dirty="0"/>
                  <a:t>Difference operator acting o</a:t>
                </a:r>
                <a:r>
                  <a:rPr lang="en-US" u="sng" dirty="0"/>
                  <a:t>n </a:t>
                </a:r>
                <a:r>
                  <a:rPr lang="en-US" b="1" u="sng" dirty="0"/>
                  <a:t>linear trend</a:t>
                </a:r>
                <a:r>
                  <a:rPr lang="en-CA" u="sng" dirty="0"/>
                  <a:t>:</a:t>
                </a:r>
              </a:p>
              <a:p>
                <a:pPr marL="114300" indent="0">
                  <a:buNone/>
                </a:pPr>
                <a:r>
                  <a:rPr lang="en-CA"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r>
                      <a:rPr lang="en-US" b="0" i="1" smtClean="0">
                        <a:latin typeface="Cambria Math"/>
                      </a:rPr>
                      <m:t>𝑡</m:t>
                    </m:r>
                    <m:r>
                      <a:rPr lang="en-US" b="0" i="1" smtClean="0">
                        <a:latin typeface="Cambria Math"/>
                      </a:rPr>
                      <m:t>,  </m:t>
                    </m:r>
                    <m:r>
                      <a:rPr lang="en-US" b="0" i="1" smtClean="0">
                        <a:latin typeface="Cambria Math"/>
                      </a:rPr>
                      <m:t>𝑡</m:t>
                    </m:r>
                    <m:r>
                      <a:rPr lang="en-US" b="0" i="1" smtClean="0">
                        <a:latin typeface="Cambria Math"/>
                      </a:rPr>
                      <m:t>=1,2,3,…</m:t>
                    </m:r>
                  </m:oMath>
                </a14:m>
                <a:r>
                  <a:rPr lang="en-CA" dirty="0"/>
                  <a:t>, then</a:t>
                </a:r>
                <a14:m>
                  <m:oMath xmlns:m="http://schemas.openxmlformats.org/officeDocument/2006/math">
                    <m:r>
                      <a:rPr lang="en-CA" b="0" i="0" smtClean="0">
                        <a:latin typeface="Cambria Math" panose="02040503050406030204" pitchFamily="18" charset="0"/>
                      </a:rPr>
                      <m:t>   </m:t>
                    </m:r>
                    <m:r>
                      <a:rPr lang="en-CA">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r>
                      <a:rPr lang="en-US" b="0" i="1" smtClean="0">
                        <a:latin typeface="Cambria Math"/>
                      </a:rPr>
                      <m:t>𝑡</m:t>
                    </m:r>
                    <m:r>
                      <a:rPr lang="en-US" b="0" i="1" smtClean="0">
                        <a:latin typeface="Cambria Math"/>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−1</m:t>
                            </m:r>
                          </m:e>
                        </m:d>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oMath>
                </a14:m>
                <a:endParaRPr lang="en-CA" dirty="0"/>
              </a:p>
              <a:p>
                <a:pPr marL="114300" indent="0">
                  <a:buNone/>
                </a:pPr>
                <a:r>
                  <a:rPr lang="en-CA" dirty="0">
                    <a:solidFill>
                      <a:srgbClr val="0000FF"/>
                    </a:solidFill>
                  </a:rPr>
                  <a:t>&gt; b0 = 1</a:t>
                </a:r>
              </a:p>
              <a:p>
                <a:pPr marL="114300" indent="0">
                  <a:buNone/>
                </a:pPr>
                <a:r>
                  <a:rPr lang="en-CA" dirty="0">
                    <a:solidFill>
                      <a:srgbClr val="0000FF"/>
                    </a:solidFill>
                  </a:rPr>
                  <a:t>&gt; b1 = 2</a:t>
                </a:r>
              </a:p>
              <a:p>
                <a:pPr marL="114300" indent="0">
                  <a:buNone/>
                </a:pPr>
                <a:r>
                  <a:rPr lang="en-CA" dirty="0">
                    <a:solidFill>
                      <a:srgbClr val="0000FF"/>
                    </a:solidFill>
                  </a:rPr>
                  <a:t>&gt; n = 5</a:t>
                </a:r>
              </a:p>
              <a:p>
                <a:pPr marL="114300" indent="0">
                  <a:buNone/>
                </a:pPr>
                <a:r>
                  <a:rPr lang="en-CA" dirty="0">
                    <a:solidFill>
                      <a:srgbClr val="0000FF"/>
                    </a:solidFill>
                  </a:rPr>
                  <a:t>&gt; </a:t>
                </a:r>
                <a:r>
                  <a:rPr lang="en-CA" dirty="0" err="1">
                    <a:solidFill>
                      <a:srgbClr val="0000FF"/>
                    </a:solidFill>
                  </a:rPr>
                  <a:t>equidistantValues</a:t>
                </a:r>
                <a:r>
                  <a:rPr lang="en-CA" dirty="0">
                    <a:solidFill>
                      <a:srgbClr val="0000FF"/>
                    </a:solidFill>
                  </a:rPr>
                  <a:t> = 1:n</a:t>
                </a:r>
              </a:p>
              <a:p>
                <a:pPr marL="114300" indent="0">
                  <a:buNone/>
                </a:pPr>
                <a:r>
                  <a:rPr lang="en-CA" dirty="0">
                    <a:solidFill>
                      <a:srgbClr val="0000FF"/>
                    </a:solidFill>
                  </a:rPr>
                  <a:t>&gt; </a:t>
                </a:r>
                <a:r>
                  <a:rPr lang="en-CA" dirty="0" err="1">
                    <a:solidFill>
                      <a:srgbClr val="0000FF"/>
                    </a:solidFill>
                  </a:rPr>
                  <a:t>linearTrend</a:t>
                </a:r>
                <a:r>
                  <a:rPr lang="en-CA" dirty="0">
                    <a:solidFill>
                      <a:srgbClr val="0000FF"/>
                    </a:solidFill>
                  </a:rPr>
                  <a:t> = b0 + b1*</a:t>
                </a:r>
                <a:r>
                  <a:rPr lang="en-CA" dirty="0" err="1">
                    <a:solidFill>
                      <a:srgbClr val="0000FF"/>
                    </a:solidFill>
                  </a:rPr>
                  <a:t>equidistantValues</a:t>
                </a:r>
                <a:endParaRPr lang="en-CA" dirty="0">
                  <a:solidFill>
                    <a:srgbClr val="0000FF"/>
                  </a:solidFill>
                </a:endParaRPr>
              </a:p>
              <a:p>
                <a:pPr marL="114300" indent="0">
                  <a:buNone/>
                </a:pPr>
                <a:r>
                  <a:rPr lang="en-CA" dirty="0">
                    <a:solidFill>
                      <a:srgbClr val="0000FF"/>
                    </a:solidFill>
                  </a:rPr>
                  <a:t>&gt; </a:t>
                </a:r>
                <a:r>
                  <a:rPr lang="en-CA" dirty="0" err="1">
                    <a:solidFill>
                      <a:srgbClr val="0000FF"/>
                    </a:solidFill>
                  </a:rPr>
                  <a:t>linearTrend</a:t>
                </a:r>
                <a:endParaRPr lang="en-CA" dirty="0">
                  <a:solidFill>
                    <a:srgbClr val="0000FF"/>
                  </a:solidFill>
                </a:endParaRPr>
              </a:p>
              <a:p>
                <a:pPr marL="114300" indent="0">
                  <a:buNone/>
                </a:pPr>
                <a:r>
                  <a:rPr lang="en-CA" dirty="0">
                    <a:solidFill>
                      <a:srgbClr val="0000FF"/>
                    </a:solidFill>
                  </a:rPr>
                  <a:t>[1]  3  5  7  9 11</a:t>
                </a:r>
              </a:p>
              <a:p>
                <a:pPr marL="114300" indent="0">
                  <a:buNone/>
                </a:pPr>
                <a:r>
                  <a:rPr lang="en-CA" dirty="0">
                    <a:solidFill>
                      <a:srgbClr val="0000FF"/>
                    </a:solidFill>
                  </a:rPr>
                  <a:t>&gt; plot(</a:t>
                </a:r>
                <a:r>
                  <a:rPr lang="en-CA" dirty="0" err="1">
                    <a:solidFill>
                      <a:srgbClr val="0000FF"/>
                    </a:solidFill>
                  </a:rPr>
                  <a:t>linearTrend</a:t>
                </a:r>
                <a:r>
                  <a:rPr lang="en-CA" dirty="0">
                    <a:solidFill>
                      <a:srgbClr val="0000FF"/>
                    </a:solidFill>
                  </a:rPr>
                  <a:t>)</a:t>
                </a:r>
              </a:p>
              <a:p>
                <a:pPr marL="114300" indent="0">
                  <a:buNone/>
                </a:pPr>
                <a:r>
                  <a:rPr lang="en-CA" dirty="0">
                    <a:solidFill>
                      <a:srgbClr val="0000FF"/>
                    </a:solidFill>
                  </a:rPr>
                  <a:t>&gt; </a:t>
                </a:r>
                <a:r>
                  <a:rPr lang="en-CA" dirty="0" err="1">
                    <a:solidFill>
                      <a:srgbClr val="0000FF"/>
                    </a:solidFill>
                  </a:rPr>
                  <a:t>constantSeries</a:t>
                </a:r>
                <a:r>
                  <a:rPr lang="en-CA" dirty="0">
                    <a:solidFill>
                      <a:srgbClr val="0000FF"/>
                    </a:solidFill>
                  </a:rPr>
                  <a:t> = diff(</a:t>
                </a:r>
                <a:r>
                  <a:rPr lang="en-CA" dirty="0" err="1">
                    <a:solidFill>
                      <a:srgbClr val="0000FF"/>
                    </a:solidFill>
                  </a:rPr>
                  <a:t>linearTrend</a:t>
                </a:r>
                <a:r>
                  <a:rPr lang="en-CA" dirty="0">
                    <a:solidFill>
                      <a:srgbClr val="0000FF"/>
                    </a:solidFill>
                  </a:rPr>
                  <a:t>)</a:t>
                </a:r>
              </a:p>
              <a:p>
                <a:pPr marL="114300" indent="0">
                  <a:buNone/>
                </a:pPr>
                <a:r>
                  <a:rPr lang="en-CA" dirty="0">
                    <a:solidFill>
                      <a:schemeClr val="tx1"/>
                    </a:solidFill>
                  </a:rPr>
                  <a:t>&gt; # Converted to a constant series</a:t>
                </a:r>
              </a:p>
              <a:p>
                <a:pPr marL="114300" indent="0">
                  <a:buNone/>
                </a:pPr>
                <a:r>
                  <a:rPr lang="en-CA" dirty="0">
                    <a:solidFill>
                      <a:srgbClr val="0000FF"/>
                    </a:solidFill>
                  </a:rPr>
                  <a:t>&gt; </a:t>
                </a:r>
                <a:r>
                  <a:rPr lang="en-CA" dirty="0" err="1">
                    <a:solidFill>
                      <a:srgbClr val="0000FF"/>
                    </a:solidFill>
                  </a:rPr>
                  <a:t>constantSeries</a:t>
                </a:r>
                <a:endParaRPr lang="en-CA" dirty="0">
                  <a:solidFill>
                    <a:srgbClr val="0000FF"/>
                  </a:solidFill>
                </a:endParaRPr>
              </a:p>
              <a:p>
                <a:pPr marL="114300" indent="0">
                  <a:buNone/>
                </a:pPr>
                <a:r>
                  <a:rPr lang="en-CA" dirty="0">
                    <a:solidFill>
                      <a:srgbClr val="0000FF"/>
                    </a:solidFill>
                  </a:rPr>
                  <a:t>[1] 2 2 2 2</a:t>
                </a:r>
              </a:p>
              <a:p>
                <a:pPr marL="114300" indent="0">
                  <a:buNone/>
                </a:pPr>
                <a:r>
                  <a:rPr lang="en-CA" dirty="0">
                    <a:solidFill>
                      <a:srgbClr val="0000FF"/>
                    </a:solidFill>
                  </a:rPr>
                  <a:t>&gt; plot(</a:t>
                </a:r>
                <a:r>
                  <a:rPr lang="en-CA" dirty="0" err="1">
                    <a:solidFill>
                      <a:srgbClr val="0000FF"/>
                    </a:solidFill>
                  </a:rPr>
                  <a:t>constantSeries</a:t>
                </a:r>
                <a:r>
                  <a:rPr lang="en-CA" dirty="0">
                    <a:solidFill>
                      <a:srgbClr val="0000FF"/>
                    </a:solidFill>
                  </a:rPr>
                  <a:t>)</a:t>
                </a:r>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873457"/>
                <a:ext cx="11128442" cy="5452393"/>
              </a:xfrm>
              <a:blipFill>
                <a:blip r:embed="rId2"/>
                <a:stretch>
                  <a:fillRect/>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451" y="1981815"/>
            <a:ext cx="6478818" cy="447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287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330" y="1989112"/>
            <a:ext cx="6086903" cy="4404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1"/>
                <a:ext cx="11128442" cy="5411450"/>
              </a:xfrm>
            </p:spPr>
            <p:txBody>
              <a:bodyPr>
                <a:normAutofit fontScale="92500" lnSpcReduction="20000"/>
              </a:bodyPr>
              <a:lstStyle/>
              <a:p>
                <a:pPr marL="114300" indent="0">
                  <a:buNone/>
                </a:pPr>
                <a:r>
                  <a:rPr lang="en-US" b="1" u="sng" dirty="0"/>
                  <a:t>Example. </a:t>
                </a:r>
                <a:r>
                  <a:rPr lang="en-CA" u="sng" dirty="0"/>
                  <a:t>Difference operator acting o</a:t>
                </a:r>
                <a:r>
                  <a:rPr lang="en-US" u="sng" dirty="0"/>
                  <a:t>n </a:t>
                </a:r>
                <a:r>
                  <a:rPr lang="en-US" b="1" u="sng" dirty="0"/>
                  <a:t>quadratic trend</a:t>
                </a:r>
                <a:r>
                  <a:rPr lang="en-CA" u="sng" dirty="0"/>
                  <a:t>:</a:t>
                </a:r>
              </a:p>
              <a:p>
                <a:pPr marL="114300" indent="0">
                  <a:buNone/>
                </a:pPr>
                <a:r>
                  <a:rPr lang="en-CA"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1</m:t>
                        </m:r>
                      </m:sub>
                    </m:sSub>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𝑏</m:t>
                        </m:r>
                      </m:e>
                      <m:sub>
                        <m:r>
                          <a:rPr lang="en-US" b="0" i="1" smtClean="0">
                            <a:latin typeface="Cambria Math"/>
                          </a:rPr>
                          <m:t>2</m:t>
                        </m:r>
                      </m:sub>
                    </m:sSub>
                    <m:sSup>
                      <m:sSupPr>
                        <m:ctrlPr>
                          <a:rPr lang="en-US" b="0" i="1" smtClean="0">
                            <a:latin typeface="Cambria Math" panose="02040503050406030204" pitchFamily="18" charset="0"/>
                          </a:rPr>
                        </m:ctrlPr>
                      </m:sSupPr>
                      <m:e>
                        <m:r>
                          <a:rPr lang="en-US" b="0" i="1" smtClean="0">
                            <a:latin typeface="Cambria Math"/>
                          </a:rPr>
                          <m:t>𝑡</m:t>
                        </m:r>
                      </m:e>
                      <m:sup>
                        <m:r>
                          <a:rPr lang="en-US" b="0" i="1" smtClean="0">
                            <a:latin typeface="Cambria Math"/>
                          </a:rPr>
                          <m:t>2</m:t>
                        </m:r>
                      </m:sup>
                    </m:sSup>
                    <m:r>
                      <a:rPr lang="en-US" b="0" i="1" smtClean="0">
                        <a:latin typeface="Cambria Math"/>
                      </a:rPr>
                      <m:t>,   </m:t>
                    </m:r>
                    <m:r>
                      <a:rPr lang="en-US" b="0" i="1" smtClean="0">
                        <a:latin typeface="Cambria Math"/>
                      </a:rPr>
                      <m:t>𝑡</m:t>
                    </m:r>
                    <m:r>
                      <a:rPr lang="en-US" b="0" i="1" smtClean="0">
                        <a:latin typeface="Cambria Math"/>
                      </a:rPr>
                      <m:t>=1,2,3,…</m:t>
                    </m:r>
                  </m:oMath>
                </a14:m>
                <a:r>
                  <a:rPr lang="en-CA" dirty="0"/>
                  <a:t> then</a:t>
                </a:r>
              </a:p>
              <a:p>
                <a:pPr marL="114300" indent="0">
                  <a:buNone/>
                </a:pPr>
                <a14:m>
                  <m:oMathPara xmlns:m="http://schemas.openxmlformats.org/officeDocument/2006/math">
                    <m:oMathParaPr>
                      <m:jc m:val="centerGroup"/>
                    </m:oMathParaPr>
                    <m:oMath xmlns:m="http://schemas.openxmlformats.org/officeDocument/2006/math">
                      <m:r>
                        <a:rPr lang="en-CA"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1</m:t>
                          </m:r>
                        </m:sub>
                      </m:sSub>
                      <m:r>
                        <a:rPr lang="en-US" i="1">
                          <a:latin typeface="Cambria Math"/>
                        </a:rPr>
                        <m:t>𝑡</m:t>
                      </m:r>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2</m:t>
                          </m:r>
                        </m:sub>
                      </m:sSub>
                      <m:sSup>
                        <m:sSupPr>
                          <m:ctrlPr>
                            <a:rPr lang="en-US" i="1">
                              <a:latin typeface="Cambria Math" panose="02040503050406030204" pitchFamily="18" charset="0"/>
                            </a:rPr>
                          </m:ctrlPr>
                        </m:sSupPr>
                        <m:e>
                          <m:r>
                            <a:rPr lang="en-US" i="1">
                              <a:latin typeface="Cambria Math"/>
                            </a:rPr>
                            <m:t>𝑡</m:t>
                          </m:r>
                        </m:e>
                        <m:sup>
                          <m:r>
                            <a:rPr lang="en-US" i="1">
                              <a:latin typeface="Cambria Math"/>
                            </a:rPr>
                            <m:t>2</m:t>
                          </m:r>
                        </m:sup>
                      </m:sSup>
                      <m:r>
                        <a:rPr lang="en-US" b="0" i="1" smtClean="0">
                          <a:latin typeface="Cambria Math"/>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𝑏</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1</m:t>
                              </m:r>
                            </m:sub>
                          </m:sSub>
                          <m:r>
                            <a:rPr lang="en-US" b="0" i="1" smtClean="0">
                              <a:latin typeface="Cambria Math"/>
                            </a:rPr>
                            <m:t>(</m:t>
                          </m:r>
                          <m:r>
                            <a:rPr lang="en-US" i="1">
                              <a:latin typeface="Cambria Math"/>
                            </a:rPr>
                            <m:t>𝑡</m:t>
                          </m:r>
                          <m:r>
                            <a:rPr lang="en-US" b="0" i="1" smtClean="0">
                              <a:latin typeface="Cambria Math"/>
                            </a:rPr>
                            <m:t>−1)</m:t>
                          </m:r>
                          <m:r>
                            <a:rPr lang="en-US" i="1">
                              <a:latin typeface="Cambria Math"/>
                            </a:rPr>
                            <m:t>+</m:t>
                          </m:r>
                          <m:sSub>
                            <m:sSubPr>
                              <m:ctrlPr>
                                <a:rPr lang="en-US" i="1">
                                  <a:latin typeface="Cambria Math" panose="02040503050406030204" pitchFamily="18" charset="0"/>
                                </a:rPr>
                              </m:ctrlPr>
                            </m:sSubPr>
                            <m:e>
                              <m:r>
                                <a:rPr lang="en-US" i="1">
                                  <a:latin typeface="Cambria Math"/>
                                </a:rPr>
                                <m:t>𝑏</m:t>
                              </m:r>
                            </m:e>
                            <m:sub>
                              <m:r>
                                <a:rPr lang="en-US" i="1">
                                  <a:latin typeface="Cambria Math"/>
                                </a:rPr>
                                <m:t>2</m:t>
                              </m:r>
                            </m:sub>
                          </m:sSub>
                          <m:r>
                            <a:rPr lang="en-US" b="0" i="1" smtClean="0">
                              <a:latin typeface="Cambria Math"/>
                            </a:rPr>
                            <m:t>(</m:t>
                          </m:r>
                          <m:sSup>
                            <m:sSupPr>
                              <m:ctrlPr>
                                <a:rPr lang="en-US" i="1">
                                  <a:latin typeface="Cambria Math" panose="02040503050406030204" pitchFamily="18" charset="0"/>
                                </a:rPr>
                              </m:ctrlPr>
                            </m:sSupPr>
                            <m:e>
                              <m:r>
                                <a:rPr lang="en-US" i="1">
                                  <a:latin typeface="Cambria Math"/>
                                </a:rPr>
                                <m:t>𝑡</m:t>
                              </m:r>
                              <m:r>
                                <a:rPr lang="en-US" b="0" i="1" smtClean="0">
                                  <a:latin typeface="Cambria Math"/>
                                </a:rPr>
                                <m:t>−1)</m:t>
                              </m:r>
                            </m:e>
                            <m:sup>
                              <m:r>
                                <a:rPr lang="en-US" i="1">
                                  <a:latin typeface="Cambria Math"/>
                                </a:rPr>
                                <m:t>2</m:t>
                              </m:r>
                            </m:sup>
                          </m:sSup>
                        </m:e>
                      </m:d>
                      <m:r>
                        <a:rPr lang="en-US" b="0" i="1" smtClean="0">
                          <a:latin typeface="Cambria Math"/>
                        </a:rPr>
                        <m:t>=</m:t>
                      </m:r>
                    </m:oMath>
                  </m:oMathPara>
                </a14:m>
                <a:endParaRPr lang="en-CA" dirty="0"/>
              </a:p>
              <a:p>
                <a:pPr marL="114300" indent="0">
                  <a:buNone/>
                </a:pPr>
                <a14:m>
                  <m:oMath xmlns:m="http://schemas.openxmlformats.org/officeDocument/2006/math">
                    <m:r>
                      <a:rPr lang="en-US" b="0" i="1"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b</m:t>
                        </m:r>
                      </m:e>
                      <m:sub>
                        <m:r>
                          <a:rPr lang="en-US" b="0" i="0" smtClean="0">
                            <a:latin typeface="Cambria Math"/>
                          </a:rPr>
                          <m:t>1</m:t>
                        </m:r>
                      </m:sub>
                    </m:sSub>
                    <m:r>
                      <a:rPr lang="en-US" b="0" i="0" smtClean="0">
                        <a:latin typeface="Cambria Math"/>
                      </a:rPr>
                      <m:t>+</m:t>
                    </m:r>
                    <m:sSub>
                      <m:sSubPr>
                        <m:ctrlPr>
                          <a:rPr lang="en-US" b="0" i="1" smtClean="0">
                            <a:latin typeface="Cambria Math" panose="02040503050406030204" pitchFamily="18" charset="0"/>
                          </a:rPr>
                        </m:ctrlPr>
                      </m:sSubPr>
                      <m:e>
                        <m:r>
                          <m:rPr>
                            <m:sty m:val="p"/>
                          </m:rPr>
                          <a:rPr lang="en-US" b="0" i="0" smtClean="0">
                            <a:latin typeface="Cambria Math"/>
                          </a:rPr>
                          <m:t>b</m:t>
                        </m:r>
                      </m:e>
                      <m:sub>
                        <m:r>
                          <a:rPr lang="en-US" b="0" i="0" smtClean="0">
                            <a:latin typeface="Cambria Math"/>
                          </a:rPr>
                          <m:t>2</m:t>
                        </m:r>
                      </m:sub>
                    </m:sSub>
                    <m:d>
                      <m:dPr>
                        <m:ctrlPr>
                          <a:rPr lang="en-US" b="0" i="1" smtClean="0">
                            <a:latin typeface="Cambria Math" panose="02040503050406030204" pitchFamily="18" charset="0"/>
                          </a:rPr>
                        </m:ctrlPr>
                      </m:dPr>
                      <m:e>
                        <m:r>
                          <a:rPr lang="en-US" b="0" i="0" smtClean="0">
                            <a:latin typeface="Cambria Math"/>
                          </a:rPr>
                          <m:t>2</m:t>
                        </m:r>
                        <m:r>
                          <m:rPr>
                            <m:sty m:val="p"/>
                          </m:rPr>
                          <a:rPr lang="en-US" b="0" i="0" smtClean="0">
                            <a:latin typeface="Cambria Math"/>
                          </a:rPr>
                          <m:t>t</m:t>
                        </m:r>
                        <m:r>
                          <a:rPr lang="en-US" b="0" i="0" smtClean="0">
                            <a:latin typeface="Cambria Math"/>
                          </a:rPr>
                          <m:t>−1</m:t>
                        </m:r>
                      </m:e>
                    </m:d>
                    <m:r>
                      <a:rPr lang="en-US" b="0" i="0" smtClean="0">
                        <a:latin typeface="Cambria Math"/>
                      </a:rPr>
                      <m:t>.</m:t>
                    </m:r>
                  </m:oMath>
                </a14:m>
                <a:r>
                  <a:rPr lang="en-CA" dirty="0"/>
                  <a:t> </a:t>
                </a:r>
              </a:p>
              <a:p>
                <a:pPr marL="114300" indent="0">
                  <a:buNone/>
                </a:pPr>
                <a:r>
                  <a:rPr lang="en-CA" sz="2200" dirty="0">
                    <a:solidFill>
                      <a:srgbClr val="0A06BA"/>
                    </a:solidFill>
                  </a:rPr>
                  <a:t>&gt;b0 = 1</a:t>
                </a:r>
              </a:p>
              <a:p>
                <a:pPr marL="114300" indent="0">
                  <a:buNone/>
                </a:pPr>
                <a:r>
                  <a:rPr lang="en-CA" sz="2200" dirty="0">
                    <a:solidFill>
                      <a:srgbClr val="0A06BA"/>
                    </a:solidFill>
                  </a:rPr>
                  <a:t>&gt;b1 = 2</a:t>
                </a:r>
              </a:p>
              <a:p>
                <a:pPr marL="114300" indent="0">
                  <a:buNone/>
                </a:pPr>
                <a:r>
                  <a:rPr lang="en-CA" sz="2200" dirty="0">
                    <a:solidFill>
                      <a:srgbClr val="0A06BA"/>
                    </a:solidFill>
                  </a:rPr>
                  <a:t>&gt;b2 = 3</a:t>
                </a:r>
              </a:p>
              <a:p>
                <a:pPr marL="114300" indent="0">
                  <a:buNone/>
                </a:pPr>
                <a:r>
                  <a:rPr lang="en-CA" sz="2200" dirty="0">
                    <a:solidFill>
                      <a:srgbClr val="0A06BA"/>
                    </a:solidFill>
                  </a:rPr>
                  <a:t>&gt;n = 50</a:t>
                </a:r>
              </a:p>
              <a:p>
                <a:pPr marL="114300" indent="0">
                  <a:buNone/>
                </a:pPr>
                <a:r>
                  <a:rPr lang="en-CA" sz="2200" dirty="0">
                    <a:solidFill>
                      <a:srgbClr val="0A06BA"/>
                    </a:solidFill>
                  </a:rPr>
                  <a:t>&gt;</a:t>
                </a:r>
                <a:r>
                  <a:rPr lang="en-CA" sz="2200" dirty="0" err="1">
                    <a:solidFill>
                      <a:srgbClr val="0A06BA"/>
                    </a:solidFill>
                  </a:rPr>
                  <a:t>equidistantValues</a:t>
                </a:r>
                <a:r>
                  <a:rPr lang="en-CA" sz="2200" dirty="0">
                    <a:solidFill>
                      <a:srgbClr val="0A06BA"/>
                    </a:solidFill>
                  </a:rPr>
                  <a:t> = 1:n</a:t>
                </a:r>
              </a:p>
              <a:p>
                <a:pPr marL="114300" indent="0">
                  <a:buNone/>
                </a:pPr>
                <a:r>
                  <a:rPr lang="en-CA" sz="2200" dirty="0">
                    <a:solidFill>
                      <a:srgbClr val="0A06BA"/>
                    </a:solidFill>
                  </a:rPr>
                  <a:t>&gt;</a:t>
                </a:r>
                <a:r>
                  <a:rPr lang="en-CA" sz="2200" dirty="0" err="1">
                    <a:solidFill>
                      <a:srgbClr val="0A06BA"/>
                    </a:solidFill>
                  </a:rPr>
                  <a:t>quadraticTrend</a:t>
                </a:r>
                <a:r>
                  <a:rPr lang="en-CA" sz="2200" dirty="0">
                    <a:solidFill>
                      <a:srgbClr val="0A06BA"/>
                    </a:solidFill>
                  </a:rPr>
                  <a:t> = b0 + b1 * </a:t>
                </a:r>
                <a:r>
                  <a:rPr lang="en-CA" sz="2200" dirty="0" err="1">
                    <a:solidFill>
                      <a:srgbClr val="0A06BA"/>
                    </a:solidFill>
                  </a:rPr>
                  <a:t>equidistantValues</a:t>
                </a:r>
                <a:r>
                  <a:rPr lang="en-CA" sz="2200" dirty="0">
                    <a:solidFill>
                      <a:srgbClr val="0A06BA"/>
                    </a:solidFill>
                  </a:rPr>
                  <a:t>+ b2 * equidistantValues^2</a:t>
                </a:r>
              </a:p>
              <a:p>
                <a:pPr marL="114300" indent="0">
                  <a:buNone/>
                </a:pPr>
                <a:r>
                  <a:rPr lang="en-CA" sz="2200" dirty="0">
                    <a:solidFill>
                      <a:srgbClr val="0A06BA"/>
                    </a:solidFill>
                  </a:rPr>
                  <a:t>&gt;</a:t>
                </a:r>
                <a:r>
                  <a:rPr lang="en-CA" sz="2200" dirty="0" err="1">
                    <a:solidFill>
                      <a:srgbClr val="0A06BA"/>
                    </a:solidFill>
                  </a:rPr>
                  <a:t>quadraticTrend</a:t>
                </a:r>
                <a:endParaRPr lang="en-CA" sz="2200" dirty="0">
                  <a:solidFill>
                    <a:srgbClr val="0A06BA"/>
                  </a:solidFill>
                </a:endParaRPr>
              </a:p>
              <a:p>
                <a:pPr marL="114300" indent="0">
                  <a:buNone/>
                </a:pPr>
                <a:r>
                  <a:rPr lang="en-CA" sz="2200" dirty="0">
                    <a:solidFill>
                      <a:srgbClr val="0A06BA"/>
                    </a:solidFill>
                  </a:rPr>
                  <a:t>&gt;plot(</a:t>
                </a:r>
                <a:r>
                  <a:rPr lang="en-CA" sz="2200" dirty="0" err="1">
                    <a:solidFill>
                      <a:srgbClr val="0A06BA"/>
                    </a:solidFill>
                  </a:rPr>
                  <a:t>quadraticTrend</a:t>
                </a:r>
                <a:r>
                  <a:rPr lang="en-CA" sz="2200" dirty="0">
                    <a:solidFill>
                      <a:srgbClr val="0A06BA"/>
                    </a:solidFill>
                  </a:rPr>
                  <a:t>, type = "b")</a:t>
                </a:r>
              </a:p>
              <a:p>
                <a:pPr marL="114300" indent="0">
                  <a:buNone/>
                </a:pPr>
                <a:r>
                  <a:rPr lang="en-CA" sz="2200" dirty="0">
                    <a:solidFill>
                      <a:srgbClr val="0A06BA"/>
                    </a:solidFill>
                  </a:rPr>
                  <a:t>&gt;</a:t>
                </a:r>
                <a:r>
                  <a:rPr lang="en-CA" sz="2200" dirty="0" err="1">
                    <a:solidFill>
                      <a:srgbClr val="0A06BA"/>
                    </a:solidFill>
                  </a:rPr>
                  <a:t>linearOutput</a:t>
                </a:r>
                <a:r>
                  <a:rPr lang="en-CA" sz="2200" dirty="0">
                    <a:solidFill>
                      <a:srgbClr val="0A06BA"/>
                    </a:solidFill>
                  </a:rPr>
                  <a:t> = diff(</a:t>
                </a:r>
                <a:r>
                  <a:rPr lang="en-CA" sz="2200" dirty="0" err="1">
                    <a:solidFill>
                      <a:srgbClr val="0A06BA"/>
                    </a:solidFill>
                  </a:rPr>
                  <a:t>quadraticTrend</a:t>
                </a:r>
                <a:r>
                  <a:rPr lang="en-CA" sz="2200" dirty="0">
                    <a:solidFill>
                      <a:srgbClr val="0A06BA"/>
                    </a:solidFill>
                  </a:rPr>
                  <a:t>)</a:t>
                </a:r>
              </a:p>
              <a:p>
                <a:pPr marL="114300" indent="0">
                  <a:buNone/>
                </a:pPr>
                <a:r>
                  <a:rPr lang="en-CA" sz="2200" dirty="0">
                    <a:solidFill>
                      <a:srgbClr val="0A06BA"/>
                    </a:solidFill>
                  </a:rPr>
                  <a:t>&gt;plot(</a:t>
                </a:r>
                <a:r>
                  <a:rPr lang="en-CA" sz="2200" dirty="0" err="1">
                    <a:solidFill>
                      <a:srgbClr val="0A06BA"/>
                    </a:solidFill>
                  </a:rPr>
                  <a:t>linearOutput</a:t>
                </a:r>
                <a:r>
                  <a:rPr lang="en-CA" sz="2200" dirty="0">
                    <a:solidFill>
                      <a:srgbClr val="0A06BA"/>
                    </a:solidFill>
                  </a:rPr>
                  <a:t>, type = "b")</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1"/>
                <a:ext cx="11128442" cy="5411450"/>
              </a:xfrm>
              <a:blipFill>
                <a:blip r:embed="rId3"/>
                <a:stretch>
                  <a:fillRect t="-450"/>
                </a:stretch>
              </a:blipFill>
            </p:spPr>
            <p:txBody>
              <a:bodyPr/>
              <a:lstStyle/>
              <a:p>
                <a:r>
                  <a:rPr lang="en-C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spTree>
    <p:extLst>
      <p:ext uri="{BB962C8B-B14F-4D97-AF65-F5344CB8AC3E}">
        <p14:creationId xmlns:p14="http://schemas.microsoft.com/office/powerpoint/2010/main" val="241741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CA" dirty="0">
                <a:solidFill>
                  <a:srgbClr val="0070C0"/>
                </a:solidFill>
              </a:rPr>
              <a:t>Agenda</a:t>
            </a:r>
            <a:endParaRPr lang="ru-RU" dirty="0">
              <a:solidFill>
                <a:srgbClr val="0070C0"/>
              </a:solidFill>
            </a:endParaRPr>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
        <p:nvSpPr>
          <p:cNvPr id="8" name="Текст 7"/>
          <p:cNvSpPr>
            <a:spLocks noGrp="1"/>
          </p:cNvSpPr>
          <p:nvPr>
            <p:ph type="body" idx="4294967295"/>
          </p:nvPr>
        </p:nvSpPr>
        <p:spPr>
          <a:xfrm>
            <a:off x="540327" y="1633394"/>
            <a:ext cx="10515600" cy="4722956"/>
          </a:xfrm>
        </p:spPr>
        <p:txBody>
          <a:bodyPr/>
          <a:lstStyle/>
          <a:p>
            <a:pPr marL="508000" indent="-457200" algn="just">
              <a:buFont typeface="+mj-lt"/>
              <a:buAutoNum type="arabicPeriod"/>
            </a:pPr>
            <a:r>
              <a:rPr lang="en-CA" sz="2000" dirty="0"/>
              <a:t>Administrative</a:t>
            </a:r>
          </a:p>
          <a:p>
            <a:pPr marL="508000" indent="-457200" algn="just">
              <a:buFont typeface="+mj-lt"/>
              <a:buAutoNum type="arabicPeriod"/>
            </a:pPr>
            <a:r>
              <a:rPr lang="en-US" sz="2000" dirty="0"/>
              <a:t> Characteristics of Time Series . . . . . . . . . . . . . . . . . . . . . . . . . . . . . . . . . . . 1</a:t>
            </a:r>
          </a:p>
          <a:p>
            <a:pPr marL="508000" indent="-457200" algn="just">
              <a:buFont typeface="+mj-lt"/>
              <a:buAutoNum type="arabicPeriod"/>
            </a:pPr>
            <a:r>
              <a:rPr lang="en-US" sz="2000" dirty="0"/>
              <a:t>1.1 The Nature of Time Series Data . . . . . . . . . . . . . . . . . . . . . . . . . . . . . . 2</a:t>
            </a:r>
          </a:p>
          <a:p>
            <a:pPr marL="508000" indent="-457200" algn="just">
              <a:buFont typeface="+mj-lt"/>
              <a:buAutoNum type="arabicPeriod"/>
            </a:pPr>
            <a:r>
              <a:rPr lang="en-US" sz="2000" dirty="0"/>
              <a:t>Insertion. Basic manipulations of time series</a:t>
            </a:r>
          </a:p>
          <a:p>
            <a:pPr marL="508000" indent="-457200" algn="just">
              <a:buFont typeface="+mj-lt"/>
              <a:buAutoNum type="arabicPeriod"/>
            </a:pPr>
            <a:r>
              <a:rPr lang="en-US" sz="2000" dirty="0"/>
              <a:t>1.2 Time Series Statistical Models . . . . . . . . . . . . . . . . . . . . . . . . . . . . . . . . 8</a:t>
            </a:r>
          </a:p>
          <a:p>
            <a:pPr marL="508000" indent="-457200" algn="just">
              <a:buFont typeface="+mj-lt"/>
              <a:buAutoNum type="arabicPeriod"/>
            </a:pPr>
            <a:r>
              <a:rPr lang="en-US" sz="2000" dirty="0"/>
              <a:t>1.3 Measures of Dependence . . . . . . . . . . . . . . . . . . . . . . . . . . . . . . . . . . . . 14</a:t>
            </a:r>
          </a:p>
          <a:p>
            <a:pPr marL="508000" indent="-457200" algn="just">
              <a:buFont typeface="+mj-lt"/>
              <a:buAutoNum type="arabicPeriod"/>
            </a:pPr>
            <a:r>
              <a:rPr lang="en-US" sz="2000" dirty="0"/>
              <a:t>1.4 Stationary Time Series . . . . . . . . . . . . . . . . . . . . . . . . . . . . . . . . . . . . . . 19</a:t>
            </a:r>
          </a:p>
          <a:p>
            <a:pPr marL="508000" indent="-457200" algn="just">
              <a:buFont typeface="+mj-lt"/>
              <a:buAutoNum type="arabicPeriod"/>
            </a:pPr>
            <a:r>
              <a:rPr lang="en-US" sz="2000" dirty="0"/>
              <a:t>1.5 Estimation of Correlation . . . . . . . . . . . . . . . . . . . . . . . . . . . . . . . . . . . . 26</a:t>
            </a:r>
          </a:p>
          <a:p>
            <a:pPr marL="508000" indent="-457200" algn="just">
              <a:buFont typeface="+mj-lt"/>
              <a:buAutoNum type="arabicPeriod"/>
            </a:pPr>
            <a:r>
              <a:rPr lang="en-CA" sz="2000" dirty="0"/>
              <a:t>Questions. (Last 10 minutes)</a:t>
            </a:r>
            <a:endParaRPr lang="uk-UA" sz="2000" dirty="0"/>
          </a:p>
          <a:p>
            <a:endParaRPr lang="ru-RU" dirty="0"/>
          </a:p>
        </p:txBody>
      </p:sp>
    </p:spTree>
    <p:extLst>
      <p:ext uri="{BB962C8B-B14F-4D97-AF65-F5344CB8AC3E}">
        <p14:creationId xmlns:p14="http://schemas.microsoft.com/office/powerpoint/2010/main" val="1641388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6585" y="1981818"/>
            <a:ext cx="5395415" cy="421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55343"/>
                <a:ext cx="11128442" cy="5370507"/>
              </a:xfrm>
            </p:spPr>
            <p:txBody>
              <a:bodyPr>
                <a:normAutofit fontScale="85000" lnSpcReduction="20000"/>
              </a:bodyPr>
              <a:lstStyle/>
              <a:p>
                <a:pPr marL="114300" indent="0">
                  <a:buNone/>
                </a:pPr>
                <a:r>
                  <a:rPr lang="en-US" b="1" u="sng" dirty="0"/>
                  <a:t>Example. </a:t>
                </a:r>
                <a:r>
                  <a:rPr lang="en-CA" u="sng" dirty="0"/>
                  <a:t>Difference operator acting o</a:t>
                </a:r>
                <a:r>
                  <a:rPr lang="en-US" u="sng" dirty="0"/>
                  <a:t>n </a:t>
                </a:r>
                <a:r>
                  <a:rPr lang="en-US" b="1" u="sng" dirty="0"/>
                  <a:t>periodic trend</a:t>
                </a:r>
                <a:r>
                  <a:rPr lang="en-CA" u="sng" dirty="0"/>
                  <a:t>:</a:t>
                </a:r>
              </a:p>
              <a:p>
                <a:pPr marL="114300" indent="0">
                  <a:buNone/>
                </a:pPr>
                <a:r>
                  <a:rPr lang="en-CA"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 </m:t>
                    </m:r>
                    <m:r>
                      <a:rPr lang="en-US" b="0" i="1" smtClean="0">
                        <a:latin typeface="Cambria Math"/>
                      </a:rPr>
                      <m:t>𝑡</m:t>
                    </m:r>
                    <m:r>
                      <a:rPr lang="en-US" b="0" i="1" smtClean="0">
                        <a:latin typeface="Cambria Math"/>
                      </a:rPr>
                      <m:t>=1,2,3,…,</m:t>
                    </m:r>
                  </m:oMath>
                </a14:m>
                <a:r>
                  <a:rPr lang="en-CA" dirty="0"/>
                  <a:t> where the function </a:t>
                </a:r>
                <a14:m>
                  <m:oMath xmlns:m="http://schemas.openxmlformats.org/officeDocument/2006/math">
                    <m:r>
                      <a:rPr lang="en-US" b="0" i="1" smtClean="0">
                        <a:latin typeface="Cambria Math"/>
                      </a:rPr>
                      <m:t>𝑓</m:t>
                    </m:r>
                  </m:oMath>
                </a14:m>
                <a:r>
                  <a:rPr lang="en-CA" dirty="0"/>
                  <a:t> is periodic with period </a:t>
                </a:r>
                <a14:m>
                  <m:oMath xmlns:m="http://schemas.openxmlformats.org/officeDocument/2006/math">
                    <m:r>
                      <a:rPr lang="en-US" b="0" i="1" smtClean="0">
                        <a:latin typeface="Cambria Math"/>
                      </a:rPr>
                      <m:t>𝑘</m:t>
                    </m:r>
                  </m:oMath>
                </a14:m>
                <a:r>
                  <a:rPr lang="en-CA" dirty="0"/>
                  <a:t>, then</a:t>
                </a:r>
              </a:p>
              <a:p>
                <a:pPr marL="11430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r>
                            <a:rPr lang="en-CA" b="0" i="1" smtClean="0">
                              <a:latin typeface="Cambria Math" panose="02040503050406030204" pitchFamily="18" charset="0"/>
                            </a:rPr>
                            <m:t> −</m:t>
                          </m:r>
                          <m:r>
                            <a:rPr lang="en-US" b="0" i="1" smtClean="0">
                              <a:latin typeface="Cambria Math"/>
                            </a:rPr>
                            <m:t>𝐵</m:t>
                          </m:r>
                        </m:e>
                        <m:sup>
                          <m:r>
                            <a:rPr lang="en-US" b="0" i="1" smtClean="0">
                              <a:latin typeface="Cambria Math"/>
                            </a:rPr>
                            <m:t>𝑘</m:t>
                          </m:r>
                        </m:sup>
                      </m:sSup>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𝑘</m:t>
                          </m:r>
                        </m:sub>
                      </m:sSub>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m:t>
                          </m:r>
                          <m:r>
                            <a:rPr lang="en-US" b="0" i="1" smtClean="0">
                              <a:latin typeface="Cambria Math"/>
                            </a:rPr>
                            <m:t>𝑘</m:t>
                          </m:r>
                        </m:e>
                      </m:d>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m:t>
                      </m:r>
                      <m:r>
                        <a:rPr lang="en-US" b="0" i="1" smtClean="0">
                          <a:latin typeface="Cambria Math"/>
                        </a:rPr>
                        <m:t>𝑓</m:t>
                      </m:r>
                      <m:d>
                        <m:dPr>
                          <m:ctrlPr>
                            <a:rPr lang="en-US" b="0" i="1" smtClean="0">
                              <a:latin typeface="Cambria Math" panose="02040503050406030204" pitchFamily="18" charset="0"/>
                            </a:rPr>
                          </m:ctrlPr>
                        </m:dPr>
                        <m:e>
                          <m:r>
                            <a:rPr lang="en-US" b="0" i="1" smtClean="0">
                              <a:latin typeface="Cambria Math"/>
                            </a:rPr>
                            <m:t>𝑡</m:t>
                          </m:r>
                        </m:e>
                      </m:d>
                      <m:r>
                        <a:rPr lang="en-US" b="0" i="1" smtClean="0">
                          <a:latin typeface="Cambria Math"/>
                        </a:rPr>
                        <m:t>=0. </m:t>
                      </m:r>
                    </m:oMath>
                  </m:oMathPara>
                </a14:m>
                <a:endParaRPr lang="en-CA" dirty="0"/>
              </a:p>
              <a:p>
                <a:pPr marL="114300" indent="0">
                  <a:buNone/>
                </a:pPr>
                <a:r>
                  <a:rPr lang="en-CA" sz="2400" dirty="0"/>
                  <a:t># sin(x) has period = 2*pi</a:t>
                </a:r>
              </a:p>
              <a:p>
                <a:pPr marL="114300" indent="0">
                  <a:buNone/>
                </a:pPr>
                <a:r>
                  <a:rPr lang="en-CA" sz="2400" dirty="0"/>
                  <a:t># sin(x*pi) has period = 2</a:t>
                </a:r>
              </a:p>
              <a:p>
                <a:pPr marL="114300" indent="0">
                  <a:buNone/>
                </a:pPr>
                <a:r>
                  <a:rPr lang="en-CA" sz="2400" dirty="0"/>
                  <a:t># First let us apply the regular lag=1 distance</a:t>
                </a:r>
              </a:p>
              <a:p>
                <a:pPr marL="114300" indent="0">
                  <a:buNone/>
                </a:pPr>
                <a:r>
                  <a:rPr lang="en-CA" sz="2400" dirty="0">
                    <a:solidFill>
                      <a:srgbClr val="0A06BA"/>
                    </a:solidFill>
                  </a:rPr>
                  <a:t>&gt;n = 50</a:t>
                </a:r>
              </a:p>
              <a:p>
                <a:pPr marL="114300" indent="0">
                  <a:buNone/>
                </a:pPr>
                <a:r>
                  <a:rPr lang="en-CA" sz="2400" dirty="0">
                    <a:solidFill>
                      <a:srgbClr val="0A06BA"/>
                    </a:solidFill>
                  </a:rPr>
                  <a:t>&gt;</a:t>
                </a:r>
                <a:r>
                  <a:rPr lang="en-CA" sz="2400" dirty="0" err="1">
                    <a:solidFill>
                      <a:srgbClr val="0A06BA"/>
                    </a:solidFill>
                  </a:rPr>
                  <a:t>periodCount</a:t>
                </a:r>
                <a:r>
                  <a:rPr lang="en-CA" sz="2400" dirty="0">
                    <a:solidFill>
                      <a:srgbClr val="0A06BA"/>
                    </a:solidFill>
                  </a:rPr>
                  <a:t> = 5</a:t>
                </a:r>
              </a:p>
              <a:p>
                <a:pPr marL="114300" indent="0">
                  <a:buNone/>
                </a:pPr>
                <a:r>
                  <a:rPr lang="en-CA" sz="2400" dirty="0">
                    <a:solidFill>
                      <a:srgbClr val="0A06BA"/>
                    </a:solidFill>
                  </a:rPr>
                  <a:t>&gt;</a:t>
                </a:r>
                <a:r>
                  <a:rPr lang="en-CA" sz="2400" dirty="0" err="1">
                    <a:solidFill>
                      <a:srgbClr val="0A06BA"/>
                    </a:solidFill>
                  </a:rPr>
                  <a:t>equidistantValues</a:t>
                </a:r>
                <a:r>
                  <a:rPr lang="en-CA" sz="2400" dirty="0">
                    <a:solidFill>
                      <a:srgbClr val="0A06BA"/>
                    </a:solidFill>
                  </a:rPr>
                  <a:t> = (1:n) * 2/n * 5</a:t>
                </a:r>
                <a:endParaRPr lang="en-CA" sz="2400" dirty="0">
                  <a:solidFill>
                    <a:schemeClr val="tx1"/>
                  </a:solidFill>
                </a:endParaRPr>
              </a:p>
              <a:p>
                <a:pPr marL="114300" indent="0">
                  <a:buNone/>
                </a:pPr>
                <a:r>
                  <a:rPr lang="en-US" sz="2400" dirty="0">
                    <a:solidFill>
                      <a:schemeClr val="tx1"/>
                    </a:solidFill>
                  </a:rPr>
                  <a:t>Here </a:t>
                </a:r>
                <a14:m>
                  <m:oMath xmlns:m="http://schemas.openxmlformats.org/officeDocument/2006/math">
                    <m:r>
                      <a:rPr lang="en-US" sz="2400" b="0" i="1" smtClean="0">
                        <a:solidFill>
                          <a:schemeClr val="tx1"/>
                        </a:solidFill>
                        <a:latin typeface="Cambria Math"/>
                      </a:rPr>
                      <m:t>𝑡</m:t>
                    </m:r>
                    <m:r>
                      <a:rPr lang="en-US" sz="2400" b="0" i="1" smtClean="0">
                        <a:solidFill>
                          <a:schemeClr val="tx1"/>
                        </a:solidFill>
                        <a:latin typeface="Cambria Math"/>
                      </a:rPr>
                      <m:t>=0.2, 0.4,…10</m:t>
                    </m:r>
                  </m:oMath>
                </a14:m>
                <a:r>
                  <a:rPr lang="en-US" sz="2400" dirty="0">
                    <a:solidFill>
                      <a:schemeClr val="tx1"/>
                    </a:solidFill>
                  </a:rPr>
                  <a:t>, so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a:rPr>
                          <m:t>𝑥</m:t>
                        </m:r>
                      </m:e>
                      <m:sub>
                        <m:r>
                          <a:rPr lang="en-US" sz="2400" b="0" i="1" smtClean="0">
                            <a:solidFill>
                              <a:schemeClr val="tx1"/>
                            </a:solidFill>
                            <a:latin typeface="Cambria Math"/>
                          </a:rPr>
                          <m:t>𝑡</m:t>
                        </m:r>
                      </m:sub>
                    </m:sSub>
                    <m:r>
                      <a:rPr lang="en-US" sz="2400" b="0" i="1" smtClean="0">
                        <a:solidFill>
                          <a:schemeClr val="tx1"/>
                        </a:solidFill>
                        <a:latin typeface="Cambria Math"/>
                      </a:rPr>
                      <m:t>=</m:t>
                    </m:r>
                    <m:r>
                      <m:rPr>
                        <m:sty m:val="p"/>
                      </m:rPr>
                      <a:rPr lang="en-US" sz="2400" b="0" i="0" smtClean="0">
                        <a:solidFill>
                          <a:schemeClr val="tx1"/>
                        </a:solidFill>
                        <a:latin typeface="Cambria Math"/>
                      </a:rPr>
                      <m:t>sin</m:t>
                    </m:r>
                    <m:r>
                      <a:rPr lang="en-US" sz="2400" b="0" i="1" smtClean="0">
                        <a:solidFill>
                          <a:schemeClr val="tx1"/>
                        </a:solidFill>
                        <a:latin typeface="Cambria Math"/>
                      </a:rPr>
                      <m:t>⁡(</m:t>
                    </m:r>
                    <m:r>
                      <a:rPr lang="en-US" sz="2400" b="0" i="1" smtClean="0">
                        <a:solidFill>
                          <a:schemeClr val="tx1"/>
                        </a:solidFill>
                        <a:latin typeface="Cambria Math"/>
                      </a:rPr>
                      <m:t>𝑡</m:t>
                    </m:r>
                    <m:r>
                      <a:rPr lang="en-US" sz="2400" b="0" i="1" smtClean="0">
                        <a:solidFill>
                          <a:schemeClr val="tx1"/>
                        </a:solidFill>
                        <a:latin typeface="Cambria Math"/>
                      </a:rPr>
                      <m:t>𝜋</m:t>
                    </m:r>
                    <m:r>
                      <a:rPr lang="en-US" sz="2400" b="0" i="1" smtClean="0">
                        <a:solidFill>
                          <a:schemeClr val="tx1"/>
                        </a:solidFill>
                        <a:latin typeface="Cambria Math"/>
                      </a:rPr>
                      <m:t>)</m:t>
                    </m:r>
                  </m:oMath>
                </a14:m>
                <a:r>
                  <a:rPr lang="en-US" sz="2400" dirty="0">
                    <a:solidFill>
                      <a:schemeClr val="tx1"/>
                    </a:solidFill>
                  </a:rPr>
                  <a:t> has period</a:t>
                </a:r>
              </a:p>
              <a:p>
                <a:pPr marL="114300" indent="0">
                  <a:buNone/>
                </a:pPr>
                <a14:m>
                  <m:oMath xmlns:m="http://schemas.openxmlformats.org/officeDocument/2006/math">
                    <m:r>
                      <a:rPr lang="en-US" sz="2400" b="0" i="1" smtClean="0">
                        <a:solidFill>
                          <a:schemeClr val="tx1"/>
                        </a:solidFill>
                        <a:latin typeface="Cambria Math"/>
                      </a:rPr>
                      <m:t>𝑘</m:t>
                    </m:r>
                    <m:r>
                      <a:rPr lang="en-US" sz="2400" b="0" i="1" smtClean="0">
                        <a:solidFill>
                          <a:schemeClr val="tx1"/>
                        </a:solidFill>
                        <a:latin typeface="Cambria Math"/>
                      </a:rPr>
                      <m:t>=10. </m:t>
                    </m:r>
                  </m:oMath>
                </a14:m>
                <a:r>
                  <a:rPr lang="en-US" sz="2400" dirty="0">
                    <a:solidFill>
                      <a:schemeClr val="tx1"/>
                    </a:solidFill>
                  </a:rPr>
                  <a:t> </a:t>
                </a:r>
              </a:p>
              <a:p>
                <a:pPr marL="114300" indent="0">
                  <a:buNone/>
                </a:pPr>
                <a:r>
                  <a:rPr lang="en-CA" sz="2400" dirty="0">
                    <a:solidFill>
                      <a:srgbClr val="0A06BA"/>
                    </a:solidFill>
                  </a:rPr>
                  <a:t>&gt;sinusoidPeriod2 = sin(</a:t>
                </a:r>
                <a:r>
                  <a:rPr lang="en-CA" sz="2400" dirty="0" err="1">
                    <a:solidFill>
                      <a:srgbClr val="0A06BA"/>
                    </a:solidFill>
                  </a:rPr>
                  <a:t>equidistantValues</a:t>
                </a:r>
                <a:r>
                  <a:rPr lang="en-CA" sz="2400" dirty="0">
                    <a:solidFill>
                      <a:srgbClr val="0A06BA"/>
                    </a:solidFill>
                  </a:rPr>
                  <a:t>*pi)</a:t>
                </a:r>
              </a:p>
              <a:p>
                <a:pPr marL="114300" indent="0">
                  <a:buNone/>
                </a:pPr>
                <a:r>
                  <a:rPr lang="en-CA" sz="2400" dirty="0">
                    <a:solidFill>
                      <a:srgbClr val="0A06BA"/>
                    </a:solidFill>
                  </a:rPr>
                  <a:t>&gt;plot(sinusoidPeriod2, type = "b") </a:t>
                </a:r>
              </a:p>
              <a:p>
                <a:pPr marL="114300" indent="0">
                  <a:buNone/>
                </a:pPr>
                <a:r>
                  <a:rPr lang="en-CA" sz="2400" dirty="0">
                    <a:solidFill>
                      <a:srgbClr val="0A06BA"/>
                    </a:solidFill>
                  </a:rPr>
                  <a:t>&gt;anotherSinusoidPeriod2 = diff(sinusoidPeriod2)</a:t>
                </a:r>
              </a:p>
              <a:p>
                <a:pPr marL="114300" indent="0">
                  <a:buNone/>
                </a:pPr>
                <a:r>
                  <a:rPr lang="en-CA" sz="2400" dirty="0">
                    <a:solidFill>
                      <a:srgbClr val="0A06BA"/>
                    </a:solidFill>
                  </a:rPr>
                  <a:t>&gt;plot(anotherSinusoidPeriod2, type = "b")</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55343"/>
                <a:ext cx="11128442" cy="5370507"/>
              </a:xfrm>
              <a:blipFill>
                <a:blip r:embed="rId3"/>
                <a:stretch>
                  <a:fillRect t="-341" b="-568"/>
                </a:stretch>
              </a:blipFill>
            </p:spPr>
            <p:txBody>
              <a:bodyPr/>
              <a:lstStyle/>
              <a:p>
                <a:r>
                  <a:rPr lang="en-C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Tree>
    <p:extLst>
      <p:ext uri="{BB962C8B-B14F-4D97-AF65-F5344CB8AC3E}">
        <p14:creationId xmlns:p14="http://schemas.microsoft.com/office/powerpoint/2010/main" val="808027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505" y="1954521"/>
            <a:ext cx="5559188" cy="4036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US" b="1" u="sng" dirty="0"/>
              <a:t>Example. </a:t>
            </a:r>
            <a:r>
              <a:rPr lang="en-CA" u="sng" dirty="0"/>
              <a:t>Difference  operator with lag k acting o</a:t>
            </a:r>
            <a:r>
              <a:rPr lang="en-US" u="sng" dirty="0"/>
              <a:t>n </a:t>
            </a:r>
            <a:r>
              <a:rPr lang="en-US" b="1" u="sng" dirty="0"/>
              <a:t>periodic trend</a:t>
            </a:r>
            <a:r>
              <a:rPr lang="en-CA" u="sng" dirty="0"/>
              <a:t>:</a:t>
            </a:r>
          </a:p>
          <a:p>
            <a:pPr marL="114300" indent="0">
              <a:buNone/>
            </a:pPr>
            <a:r>
              <a:rPr lang="en-CA" sz="2000" dirty="0"/>
              <a:t># to make it constant, we need a difference of lag of a period size</a:t>
            </a:r>
          </a:p>
          <a:p>
            <a:pPr marL="114300" indent="0">
              <a:buNone/>
            </a:pPr>
            <a:r>
              <a:rPr lang="en-CA" sz="2000" dirty="0"/>
              <a:t># Now the period is 10 elementary intervals</a:t>
            </a:r>
          </a:p>
          <a:p>
            <a:pPr marL="114300" indent="0">
              <a:buNone/>
            </a:pPr>
            <a:r>
              <a:rPr lang="en-CA" sz="2000" dirty="0">
                <a:solidFill>
                  <a:srgbClr val="0A06BA"/>
                </a:solidFill>
              </a:rPr>
              <a:t>par(</a:t>
            </a:r>
            <a:r>
              <a:rPr lang="en-CA" sz="2000" dirty="0" err="1">
                <a:solidFill>
                  <a:srgbClr val="0A06BA"/>
                </a:solidFill>
              </a:rPr>
              <a:t>mfrow</a:t>
            </a:r>
            <a:r>
              <a:rPr lang="en-CA" sz="2000" dirty="0">
                <a:solidFill>
                  <a:srgbClr val="0A06BA"/>
                </a:solidFill>
              </a:rPr>
              <a:t> = c(2,1))</a:t>
            </a:r>
          </a:p>
          <a:p>
            <a:pPr marL="114300" indent="0">
              <a:buNone/>
            </a:pPr>
            <a:r>
              <a:rPr lang="en-CA" sz="2000" dirty="0">
                <a:solidFill>
                  <a:srgbClr val="0A06BA"/>
                </a:solidFill>
              </a:rPr>
              <a:t>plot(sinusoidPeriod2, type = "b") </a:t>
            </a:r>
          </a:p>
          <a:p>
            <a:pPr marL="114300" indent="0">
              <a:buNone/>
            </a:pPr>
            <a:r>
              <a:rPr lang="en-CA" sz="2000" dirty="0"/>
              <a:t># both - dots and lines</a:t>
            </a:r>
          </a:p>
          <a:p>
            <a:pPr marL="114300" indent="0">
              <a:buNone/>
            </a:pPr>
            <a:r>
              <a:rPr lang="en-CA" sz="2000" dirty="0" err="1">
                <a:solidFill>
                  <a:srgbClr val="0A06BA"/>
                </a:solidFill>
              </a:rPr>
              <a:t>constantOutput</a:t>
            </a:r>
            <a:r>
              <a:rPr lang="en-CA" sz="2000" dirty="0">
                <a:solidFill>
                  <a:srgbClr val="0A06BA"/>
                </a:solidFill>
              </a:rPr>
              <a:t> = diff(sinusoidPeriod2, lag=10)</a:t>
            </a:r>
          </a:p>
          <a:p>
            <a:pPr marL="114300" indent="0">
              <a:buNone/>
            </a:pPr>
            <a:r>
              <a:rPr lang="en-CA" sz="2000" dirty="0" err="1">
                <a:solidFill>
                  <a:srgbClr val="0A06BA"/>
                </a:solidFill>
              </a:rPr>
              <a:t>constantOutput</a:t>
            </a:r>
            <a:endParaRPr lang="en-CA" sz="2000" dirty="0">
              <a:solidFill>
                <a:srgbClr val="0A06BA"/>
              </a:solidFill>
            </a:endParaRPr>
          </a:p>
          <a:p>
            <a:pPr marL="114300" indent="0">
              <a:buNone/>
            </a:pPr>
            <a:r>
              <a:rPr lang="en-CA" sz="2000" dirty="0">
                <a:solidFill>
                  <a:srgbClr val="0A06BA"/>
                </a:solidFill>
              </a:rPr>
              <a:t>plot(</a:t>
            </a:r>
            <a:r>
              <a:rPr lang="en-CA" sz="2000" dirty="0" err="1">
                <a:solidFill>
                  <a:srgbClr val="0A06BA"/>
                </a:solidFill>
              </a:rPr>
              <a:t>constantOutput</a:t>
            </a:r>
            <a:r>
              <a:rPr lang="en-CA" sz="2000" dirty="0">
                <a:solidFill>
                  <a:srgbClr val="0A06BA"/>
                </a:solidFill>
              </a:rPr>
              <a:t>, type = "b")</a:t>
            </a:r>
          </a:p>
          <a:p>
            <a:pPr marL="114300" indent="0">
              <a:buNone/>
            </a:pPr>
            <a:endParaRPr lang="en-CA" dirty="0"/>
          </a:p>
          <a:p>
            <a:pPr marL="114300" indent="0">
              <a:buNone/>
            </a:pPr>
            <a:endParaRPr lang="en-US" sz="3100" dirty="0"/>
          </a:p>
          <a:p>
            <a:pPr marL="114300" indent="0">
              <a:buNone/>
            </a:pPr>
            <a:endParaRPr lang="en-US" dirty="0"/>
          </a:p>
        </p:txBody>
      </p:sp>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Tree>
    <p:extLst>
      <p:ext uri="{BB962C8B-B14F-4D97-AF65-F5344CB8AC3E}">
        <p14:creationId xmlns:p14="http://schemas.microsoft.com/office/powerpoint/2010/main" val="2712434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lnSpcReduction="10000"/>
              </a:bodyPr>
              <a:lstStyle/>
              <a:p>
                <a:pPr marL="114300" indent="0">
                  <a:buNone/>
                </a:pPr>
                <a:r>
                  <a:rPr lang="en-US" b="1" u="sng" dirty="0"/>
                  <a:t>Example. </a:t>
                </a:r>
                <a:r>
                  <a:rPr lang="en-US" u="sng" dirty="0"/>
                  <a:t>Deterministic cumulative sum and difference operator</a:t>
                </a:r>
                <a:r>
                  <a:rPr lang="en-CA" u="sng" dirty="0"/>
                  <a:t>:</a:t>
                </a:r>
              </a:p>
              <a:p>
                <a:pPr marL="114300" indent="0">
                  <a:buNone/>
                </a:pPr>
                <a:r>
                  <a:rPr lang="en-CA"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𝑡</m:t>
                        </m:r>
                      </m:sup>
                      <m:e>
                        <m:sSub>
                          <m:sSubPr>
                            <m:ctrlPr>
                              <a:rPr lang="en-US" sz="2000" b="0" i="1" smtClean="0">
                                <a:latin typeface="Cambria Math" panose="02040503050406030204" pitchFamily="18" charset="0"/>
                              </a:rPr>
                            </m:ctrlPr>
                          </m:sSubPr>
                          <m:e>
                            <m:r>
                              <a:rPr lang="en-US" sz="2000" b="0" i="1" smtClean="0">
                                <a:latin typeface="Cambria Math"/>
                              </a:rPr>
                              <m:t>𝑣</m:t>
                            </m:r>
                          </m:e>
                          <m:sub>
                            <m:r>
                              <a:rPr lang="en-US" sz="2000" b="0" i="1" smtClean="0">
                                <a:latin typeface="Cambria Math"/>
                              </a:rPr>
                              <m:t>𝑖</m:t>
                            </m:r>
                          </m:sub>
                        </m:sSub>
                      </m:e>
                    </m:nary>
                  </m:oMath>
                </a14:m>
                <a:r>
                  <a:rPr lang="en-CA" sz="2000" dirty="0"/>
                  <a:t>, 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𝑣</m:t>
                        </m:r>
                      </m:e>
                      <m:sub>
                        <m:r>
                          <a:rPr lang="en-US" sz="2000" b="0" i="1" smtClean="0">
                            <a:latin typeface="Cambria Math"/>
                          </a:rPr>
                          <m:t>𝑖</m:t>
                        </m:r>
                      </m:sub>
                    </m:sSub>
                  </m:oMath>
                </a14:m>
                <a:r>
                  <a:rPr lang="en-CA" sz="2000" dirty="0"/>
                  <a:t> are some constants, then </a:t>
                </a:r>
                <a14:m>
                  <m:oMath xmlns:m="http://schemas.openxmlformats.org/officeDocument/2006/math">
                    <m:r>
                      <a:rPr lang="en-CA"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r>
                          <a:rPr lang="en-US" sz="2000" b="0" i="1" smtClean="0">
                            <a:latin typeface="Cambria Math"/>
                          </a:rPr>
                          <m:t>−1</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𝑣</m:t>
                        </m:r>
                      </m:e>
                      <m:sub>
                        <m:r>
                          <a:rPr lang="en-US" sz="2000" b="0" i="1" smtClean="0">
                            <a:latin typeface="Cambria Math"/>
                          </a:rPr>
                          <m:t>𝑡</m:t>
                        </m:r>
                      </m:sub>
                    </m:sSub>
                    <m:r>
                      <a:rPr lang="en-US" sz="2000" b="0" i="1" smtClean="0">
                        <a:latin typeface="Cambria Math"/>
                      </a:rPr>
                      <m:t>.</m:t>
                    </m:r>
                  </m:oMath>
                </a14:m>
                <a:r>
                  <a:rPr lang="en-CA" sz="2000" dirty="0"/>
                  <a:t> </a:t>
                </a:r>
              </a:p>
              <a:p>
                <a:pPr marL="114300" indent="0">
                  <a:buNone/>
                </a:pPr>
                <a:r>
                  <a:rPr lang="en-CA" sz="2000" dirty="0"/>
                  <a:t>For example,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𝑣</m:t>
                        </m:r>
                      </m:e>
                      <m:sub>
                        <m:r>
                          <a:rPr lang="en-US" sz="2000" b="0" i="1" smtClean="0">
                            <a:latin typeface="Cambria Math"/>
                          </a:rPr>
                          <m:t>𝑖</m:t>
                        </m:r>
                      </m:sub>
                    </m:sSub>
                    <m:r>
                      <a:rPr lang="en-US" sz="2000" b="0" i="1" smtClean="0">
                        <a:latin typeface="Cambria Math"/>
                      </a:rPr>
                      <m:t>=</m:t>
                    </m:r>
                    <m:r>
                      <a:rPr lang="en-US" sz="2000" b="0" i="1" smtClean="0">
                        <a:latin typeface="Cambria Math"/>
                      </a:rPr>
                      <m:t>𝑖</m:t>
                    </m:r>
                    <m:r>
                      <a:rPr lang="en-US" sz="2000" b="0" i="1" smtClean="0">
                        <a:latin typeface="Cambria Math"/>
                      </a:rPr>
                      <m:t>, </m:t>
                    </m:r>
                  </m:oMath>
                </a14:m>
                <a:r>
                  <a:rPr lang="en-CA" sz="2000" dirty="0"/>
                  <a:t> 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=1+2+…+</m:t>
                    </m:r>
                    <m:r>
                      <a:rPr lang="en-US" sz="2000" b="0" i="1" smtClean="0">
                        <a:latin typeface="Cambria Math"/>
                      </a:rPr>
                      <m:t>𝑡</m:t>
                    </m:r>
                    <m:r>
                      <a:rPr lang="en-US" sz="2000" b="0" i="1" smtClean="0">
                        <a:latin typeface="Cambria Math"/>
                      </a:rPr>
                      <m:t> =</m:t>
                    </m:r>
                    <m:f>
                      <m:fPr>
                        <m:ctrlPr>
                          <a:rPr lang="en-US" sz="2000" b="0" i="1" smtClean="0">
                            <a:latin typeface="Cambria Math" panose="02040503050406030204" pitchFamily="18" charset="0"/>
                          </a:rPr>
                        </m:ctrlPr>
                      </m:fPr>
                      <m:num>
                        <m:r>
                          <a:rPr lang="en-US" sz="2000" b="0" i="1" smtClean="0">
                            <a:latin typeface="Cambria Math"/>
                          </a:rPr>
                          <m:t>𝑡</m:t>
                        </m:r>
                        <m:d>
                          <m:dPr>
                            <m:ctrlPr>
                              <a:rPr lang="en-US" sz="2000" b="0" i="1" smtClean="0">
                                <a:latin typeface="Cambria Math" panose="02040503050406030204" pitchFamily="18" charset="0"/>
                              </a:rPr>
                            </m:ctrlPr>
                          </m:dPr>
                          <m:e>
                            <m:r>
                              <a:rPr lang="en-US" sz="2000" b="0" i="1" smtClean="0">
                                <a:latin typeface="Cambria Math"/>
                              </a:rPr>
                              <m:t>𝑡</m:t>
                            </m:r>
                            <m:r>
                              <a:rPr lang="en-US" sz="2000" b="0" i="1" smtClean="0">
                                <a:latin typeface="Cambria Math"/>
                              </a:rPr>
                              <m:t>+1</m:t>
                            </m:r>
                          </m:e>
                        </m:d>
                      </m:num>
                      <m:den>
                        <m:r>
                          <a:rPr lang="en-US" sz="2000" b="0" i="1" smtClean="0">
                            <a:latin typeface="Cambria Math"/>
                          </a:rPr>
                          <m:t>2</m:t>
                        </m:r>
                      </m:den>
                    </m:f>
                  </m:oMath>
                </a14:m>
                <a:r>
                  <a:rPr lang="en-CA" sz="2000" dirty="0"/>
                  <a:t>   and </a:t>
                </a:r>
                <a14:m>
                  <m:oMath xmlns:m="http://schemas.openxmlformats.org/officeDocument/2006/math">
                    <m:r>
                      <a:rPr lang="en-CA"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r>
                      <a:rPr lang="en-US" sz="2000" b="0" i="1" smtClean="0">
                        <a:latin typeface="Cambria Math"/>
                      </a:rPr>
                      <m:t>𝑡</m:t>
                    </m:r>
                    <m:r>
                      <a:rPr lang="en-US" sz="2000" b="0" i="1" smtClean="0">
                        <a:latin typeface="Cambria Math"/>
                      </a:rPr>
                      <m:t>.</m:t>
                    </m:r>
                  </m:oMath>
                </a14:m>
                <a:endParaRPr lang="en-CA" sz="2000" dirty="0"/>
              </a:p>
              <a:p>
                <a:pPr marL="114300" indent="0">
                  <a:buNone/>
                </a:pPr>
                <a:r>
                  <a:rPr lang="en-CA" sz="2000" dirty="0">
                    <a:solidFill>
                      <a:srgbClr val="0A06BA"/>
                    </a:solidFill>
                  </a:rPr>
                  <a:t>&gt;n = 100</a:t>
                </a:r>
              </a:p>
              <a:p>
                <a:pPr marL="114300" indent="0">
                  <a:buNone/>
                </a:pPr>
                <a:r>
                  <a:rPr lang="en-CA" sz="2000" dirty="0">
                    <a:solidFill>
                      <a:srgbClr val="0A06BA"/>
                    </a:solidFill>
                  </a:rPr>
                  <a:t>&gt;x = 1:n</a:t>
                </a:r>
              </a:p>
              <a:p>
                <a:pPr marL="114300" indent="0">
                  <a:buNone/>
                </a:pPr>
                <a:r>
                  <a:rPr lang="en-CA" sz="2000" dirty="0">
                    <a:solidFill>
                      <a:srgbClr val="0A06BA"/>
                    </a:solidFill>
                  </a:rPr>
                  <a:t>&gt;par(</a:t>
                </a:r>
                <a:r>
                  <a:rPr lang="en-CA" sz="2000" dirty="0" err="1">
                    <a:solidFill>
                      <a:srgbClr val="0A06BA"/>
                    </a:solidFill>
                  </a:rPr>
                  <a:t>mfrow</a:t>
                </a:r>
                <a:r>
                  <a:rPr lang="en-CA" sz="2000" dirty="0">
                    <a:solidFill>
                      <a:srgbClr val="0A06BA"/>
                    </a:solidFill>
                  </a:rPr>
                  <a:t> = c(3,1))</a:t>
                </a:r>
              </a:p>
              <a:p>
                <a:pPr marL="114300" indent="0">
                  <a:buNone/>
                </a:pPr>
                <a:r>
                  <a:rPr lang="en-CA" sz="2000" dirty="0">
                    <a:solidFill>
                      <a:srgbClr val="0A06BA"/>
                    </a:solidFill>
                  </a:rPr>
                  <a:t>&gt;plot(x, type = "b") </a:t>
                </a:r>
              </a:p>
              <a:p>
                <a:pPr marL="114300" indent="0">
                  <a:buNone/>
                </a:pPr>
                <a:r>
                  <a:rPr lang="en-CA" sz="2000" dirty="0">
                    <a:solidFill>
                      <a:srgbClr val="0A06BA"/>
                    </a:solidFill>
                  </a:rPr>
                  <a:t>&gt;</a:t>
                </a:r>
                <a:r>
                  <a:rPr lang="en-CA" sz="2000" dirty="0" err="1">
                    <a:solidFill>
                      <a:srgbClr val="0A06BA"/>
                    </a:solidFill>
                  </a:rPr>
                  <a:t>cumsumX</a:t>
                </a:r>
                <a:r>
                  <a:rPr lang="en-CA" sz="2000" dirty="0">
                    <a:solidFill>
                      <a:srgbClr val="0A06BA"/>
                    </a:solidFill>
                  </a:rPr>
                  <a:t> = </a:t>
                </a:r>
                <a:r>
                  <a:rPr lang="en-CA" sz="2000" dirty="0" err="1">
                    <a:solidFill>
                      <a:srgbClr val="0A06BA"/>
                    </a:solidFill>
                  </a:rPr>
                  <a:t>cumsum</a:t>
                </a:r>
                <a:r>
                  <a:rPr lang="en-CA" sz="2000" dirty="0">
                    <a:solidFill>
                      <a:srgbClr val="0A06BA"/>
                    </a:solidFill>
                  </a:rPr>
                  <a:t>(x)</a:t>
                </a:r>
              </a:p>
              <a:p>
                <a:pPr marL="114300" indent="0">
                  <a:buNone/>
                </a:pPr>
                <a:r>
                  <a:rPr lang="en-CA" sz="2000" dirty="0">
                    <a:solidFill>
                      <a:srgbClr val="0A06BA"/>
                    </a:solidFill>
                  </a:rPr>
                  <a:t>&gt;plot(</a:t>
                </a:r>
                <a:r>
                  <a:rPr lang="en-CA" sz="2000" dirty="0" err="1">
                    <a:solidFill>
                      <a:srgbClr val="0A06BA"/>
                    </a:solidFill>
                  </a:rPr>
                  <a:t>cumsumX</a:t>
                </a:r>
                <a:r>
                  <a:rPr lang="en-CA" sz="2000" dirty="0">
                    <a:solidFill>
                      <a:srgbClr val="0A06BA"/>
                    </a:solidFill>
                  </a:rPr>
                  <a:t>, type = "b")</a:t>
                </a:r>
              </a:p>
              <a:p>
                <a:pPr marL="114300" indent="0">
                  <a:buNone/>
                </a:pPr>
                <a:r>
                  <a:rPr lang="en-CA" sz="2000" dirty="0">
                    <a:solidFill>
                      <a:srgbClr val="0A06BA"/>
                    </a:solidFill>
                  </a:rPr>
                  <a:t>&gt;</a:t>
                </a:r>
                <a:r>
                  <a:rPr lang="en-CA" sz="2000" dirty="0" err="1">
                    <a:solidFill>
                      <a:srgbClr val="0A06BA"/>
                    </a:solidFill>
                  </a:rPr>
                  <a:t>difCumsumX</a:t>
                </a:r>
                <a:r>
                  <a:rPr lang="en-CA" sz="2000" dirty="0">
                    <a:solidFill>
                      <a:srgbClr val="0A06BA"/>
                    </a:solidFill>
                  </a:rPr>
                  <a:t> = diff(</a:t>
                </a:r>
                <a:r>
                  <a:rPr lang="en-CA" sz="2000" dirty="0" err="1">
                    <a:solidFill>
                      <a:srgbClr val="0A06BA"/>
                    </a:solidFill>
                  </a:rPr>
                  <a:t>cumsumX</a:t>
                </a:r>
                <a:r>
                  <a:rPr lang="en-CA" sz="2000" dirty="0">
                    <a:solidFill>
                      <a:srgbClr val="0A06BA"/>
                    </a:solidFill>
                  </a:rPr>
                  <a:t>)</a:t>
                </a:r>
              </a:p>
              <a:p>
                <a:pPr marL="114300" indent="0">
                  <a:buNone/>
                </a:pPr>
                <a:r>
                  <a:rPr lang="en-CA" sz="2000" dirty="0"/>
                  <a:t># It should return it back to x with a loss of 1 point</a:t>
                </a:r>
              </a:p>
              <a:p>
                <a:pPr marL="114300" indent="0">
                  <a:buNone/>
                </a:pPr>
                <a:r>
                  <a:rPr lang="en-CA" sz="2000" dirty="0">
                    <a:solidFill>
                      <a:srgbClr val="0A06BA"/>
                    </a:solidFill>
                  </a:rPr>
                  <a:t>&gt;plot(</a:t>
                </a:r>
                <a:r>
                  <a:rPr lang="en-CA" sz="2000" dirty="0" err="1">
                    <a:solidFill>
                      <a:srgbClr val="0A06BA"/>
                    </a:solidFill>
                  </a:rPr>
                  <a:t>difCumsumX</a:t>
                </a:r>
                <a:r>
                  <a:rPr lang="en-CA" sz="2000" dirty="0">
                    <a:solidFill>
                      <a:srgbClr val="0A06BA"/>
                    </a:solidFill>
                  </a:rPr>
                  <a:t>, type = "b")</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3"/>
                <a:stretch>
                  <a:fillRect l="-55" t="-247"/>
                </a:stretch>
              </a:blipFill>
            </p:spPr>
            <p:txBody>
              <a:bodyPr/>
              <a:lstStyle/>
              <a:p>
                <a:r>
                  <a:rPr lang="en-C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812" y="2868922"/>
            <a:ext cx="5402566" cy="3682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090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lnSpcReduction="10000"/>
              </a:bodyPr>
              <a:lstStyle/>
              <a:p>
                <a:pPr marL="114300" indent="0">
                  <a:buNone/>
                </a:pPr>
                <a:r>
                  <a:rPr lang="en-US" b="1" u="sng" dirty="0"/>
                  <a:t>Example</a:t>
                </a:r>
                <a:r>
                  <a:rPr lang="uk-UA" b="1" u="sng" dirty="0"/>
                  <a:t>. </a:t>
                </a:r>
                <a:r>
                  <a:rPr lang="en-US" u="sng" dirty="0"/>
                  <a:t>IID and difference operator</a:t>
                </a:r>
                <a:r>
                  <a:rPr lang="en-CA" u="sng" dirty="0"/>
                  <a:t>:</a:t>
                </a:r>
              </a:p>
              <a:p>
                <a:pPr marL="114300" indent="0">
                  <a:buNone/>
                </a:pPr>
                <a:r>
                  <a:rPr lang="en-CA"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  </m:t>
                    </m:r>
                    <m:r>
                      <a:rPr lang="en-US" sz="2000" b="0" i="1" smtClean="0">
                        <a:latin typeface="Cambria Math"/>
                      </a:rPr>
                      <m:t>𝑡</m:t>
                    </m:r>
                    <m:r>
                      <a:rPr lang="en-US" sz="2000" b="0" i="1" smtClean="0">
                        <a:latin typeface="Cambria Math"/>
                      </a:rPr>
                      <m:t>=1,2,… </m:t>
                    </m:r>
                  </m:oMath>
                </a14:m>
                <a:r>
                  <a:rPr lang="en-CA" sz="2000" dirty="0"/>
                  <a:t> are independent identically distributed random variables, then</a:t>
                </a:r>
              </a:p>
              <a:p>
                <a:pPr marL="114300" indent="0">
                  <a:buNone/>
                </a:pPr>
                <a14:m>
                  <m:oMath xmlns:m="http://schemas.openxmlformats.org/officeDocument/2006/math">
                    <m:r>
                      <a:rPr lang="en-CA"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r>
                          <a:rPr lang="en-US" sz="2000" b="0" i="1" smtClean="0">
                            <a:latin typeface="Cambria Math"/>
                          </a:rPr>
                          <m:t>−1</m:t>
                        </m:r>
                      </m:sub>
                    </m:sSub>
                  </m:oMath>
                </a14:m>
                <a:r>
                  <a:rPr lang="en-CA" sz="2000" dirty="0"/>
                  <a:t> are not independent. </a:t>
                </a:r>
              </a:p>
              <a:p>
                <a:pPr marL="114300" indent="0">
                  <a:buNone/>
                </a:pPr>
                <a:r>
                  <a:rPr lang="en-CA" sz="2000" dirty="0"/>
                  <a:t># What happens to </a:t>
                </a:r>
                <a:r>
                  <a:rPr lang="en-CA" sz="2000" dirty="0" err="1"/>
                  <a:t>iid</a:t>
                </a:r>
                <a:r>
                  <a:rPr lang="en-CA" sz="2000" dirty="0"/>
                  <a:t> after differencing?</a:t>
                </a:r>
              </a:p>
              <a:p>
                <a:pPr marL="114300" indent="0">
                  <a:buNone/>
                </a:pPr>
                <a:r>
                  <a:rPr lang="en-CA" sz="2000" dirty="0">
                    <a:solidFill>
                      <a:srgbClr val="0A06BA"/>
                    </a:solidFill>
                  </a:rPr>
                  <a:t>n = 1000</a:t>
                </a:r>
              </a:p>
              <a:p>
                <a:pPr marL="114300" indent="0">
                  <a:buNone/>
                </a:pPr>
                <a:r>
                  <a:rPr lang="en-CA" sz="2000" dirty="0" err="1">
                    <a:solidFill>
                      <a:srgbClr val="0A06BA"/>
                    </a:solidFill>
                  </a:rPr>
                  <a:t>iid</a:t>
                </a:r>
                <a:r>
                  <a:rPr lang="en-CA" sz="2000" dirty="0">
                    <a:solidFill>
                      <a:srgbClr val="0A06BA"/>
                    </a:solidFill>
                  </a:rPr>
                  <a:t> = </a:t>
                </a:r>
                <a:r>
                  <a:rPr lang="en-CA" sz="2000" dirty="0" err="1">
                    <a:solidFill>
                      <a:srgbClr val="0A06BA"/>
                    </a:solidFill>
                  </a:rPr>
                  <a:t>rnorm</a:t>
                </a:r>
                <a:r>
                  <a:rPr lang="en-CA" sz="2000" dirty="0">
                    <a:solidFill>
                      <a:srgbClr val="0A06BA"/>
                    </a:solidFill>
                  </a:rPr>
                  <a:t>(n)</a:t>
                </a:r>
              </a:p>
              <a:p>
                <a:pPr marL="114300" indent="0">
                  <a:buNone/>
                </a:pPr>
                <a:r>
                  <a:rPr lang="en-CA" sz="2000" dirty="0" err="1">
                    <a:solidFill>
                      <a:srgbClr val="0A06BA"/>
                    </a:solidFill>
                  </a:rPr>
                  <a:t>iid</a:t>
                </a:r>
                <a:r>
                  <a:rPr lang="en-CA" sz="2000" dirty="0">
                    <a:solidFill>
                      <a:srgbClr val="0A06BA"/>
                    </a:solidFill>
                  </a:rPr>
                  <a:t> </a:t>
                </a:r>
              </a:p>
              <a:p>
                <a:pPr marL="114300" indent="0">
                  <a:buNone/>
                </a:pPr>
                <a:r>
                  <a:rPr lang="en-CA" sz="2000" dirty="0" err="1">
                    <a:solidFill>
                      <a:srgbClr val="0A06BA"/>
                    </a:solidFill>
                  </a:rPr>
                  <a:t>difIid</a:t>
                </a:r>
                <a:r>
                  <a:rPr lang="en-CA" sz="2000" dirty="0">
                    <a:solidFill>
                      <a:srgbClr val="0A06BA"/>
                    </a:solidFill>
                  </a:rPr>
                  <a:t> = diff(</a:t>
                </a:r>
                <a:r>
                  <a:rPr lang="en-CA" sz="2000" dirty="0" err="1">
                    <a:solidFill>
                      <a:srgbClr val="0A06BA"/>
                    </a:solidFill>
                  </a:rPr>
                  <a:t>iid</a:t>
                </a:r>
                <a:r>
                  <a:rPr lang="en-CA" sz="2000" dirty="0">
                    <a:solidFill>
                      <a:srgbClr val="0A06BA"/>
                    </a:solidFill>
                  </a:rPr>
                  <a:t>)</a:t>
                </a:r>
              </a:p>
              <a:p>
                <a:pPr marL="114300" indent="0">
                  <a:buNone/>
                </a:pPr>
                <a:r>
                  <a:rPr lang="en-CA" sz="2000" dirty="0" err="1">
                    <a:solidFill>
                      <a:srgbClr val="0A06BA"/>
                    </a:solidFill>
                  </a:rPr>
                  <a:t>difIid</a:t>
                </a:r>
                <a:endParaRPr lang="en-CA" sz="2000" dirty="0">
                  <a:solidFill>
                    <a:srgbClr val="0A06BA"/>
                  </a:solidFill>
                </a:endParaRPr>
              </a:p>
              <a:p>
                <a:pPr marL="114300" indent="0">
                  <a:buNone/>
                </a:pPr>
                <a:r>
                  <a:rPr lang="en-CA" sz="2000" dirty="0">
                    <a:solidFill>
                      <a:srgbClr val="0A06BA"/>
                    </a:solidFill>
                  </a:rPr>
                  <a:t>par(</a:t>
                </a:r>
                <a:r>
                  <a:rPr lang="en-CA" sz="2000" dirty="0" err="1">
                    <a:solidFill>
                      <a:srgbClr val="0A06BA"/>
                    </a:solidFill>
                  </a:rPr>
                  <a:t>mfrow</a:t>
                </a:r>
                <a:r>
                  <a:rPr lang="en-CA" sz="2000" dirty="0">
                    <a:solidFill>
                      <a:srgbClr val="0A06BA"/>
                    </a:solidFill>
                  </a:rPr>
                  <a:t> = c(2,1))</a:t>
                </a:r>
              </a:p>
              <a:p>
                <a:pPr marL="114300" indent="0">
                  <a:buNone/>
                </a:pPr>
                <a:r>
                  <a:rPr lang="en-CA" sz="2000" dirty="0">
                    <a:solidFill>
                      <a:srgbClr val="0A06BA"/>
                    </a:solidFill>
                  </a:rPr>
                  <a:t>plot(</a:t>
                </a:r>
                <a:r>
                  <a:rPr lang="en-CA" sz="2000" dirty="0" err="1">
                    <a:solidFill>
                      <a:srgbClr val="0A06BA"/>
                    </a:solidFill>
                  </a:rPr>
                  <a:t>iid</a:t>
                </a:r>
                <a:r>
                  <a:rPr lang="en-CA" sz="2000" dirty="0">
                    <a:solidFill>
                      <a:srgbClr val="0A06BA"/>
                    </a:solidFill>
                  </a:rPr>
                  <a:t>, type = "l")</a:t>
                </a:r>
              </a:p>
              <a:p>
                <a:pPr marL="114300" indent="0">
                  <a:buNone/>
                </a:pPr>
                <a:r>
                  <a:rPr lang="en-CA" sz="2000" dirty="0">
                    <a:solidFill>
                      <a:srgbClr val="0A06BA"/>
                    </a:solidFill>
                  </a:rPr>
                  <a:t>plot(</a:t>
                </a:r>
                <a:r>
                  <a:rPr lang="en-CA" sz="2000" dirty="0" err="1">
                    <a:solidFill>
                      <a:srgbClr val="0A06BA"/>
                    </a:solidFill>
                  </a:rPr>
                  <a:t>difIid</a:t>
                </a:r>
                <a:r>
                  <a:rPr lang="en-CA" sz="2000" dirty="0">
                    <a:solidFill>
                      <a:srgbClr val="0A06BA"/>
                    </a:solidFill>
                  </a:rPr>
                  <a:t>, type = "l")</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t="-247"/>
                </a:stretch>
              </a:blipFill>
            </p:spPr>
            <p:txBody>
              <a:bodyPr/>
              <a:lstStyle/>
              <a:p>
                <a:r>
                  <a:rPr lang="en-CA">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559" y="2336659"/>
            <a:ext cx="5755605" cy="4364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spTree>
    <p:extLst>
      <p:ext uri="{BB962C8B-B14F-4D97-AF65-F5344CB8AC3E}">
        <p14:creationId xmlns:p14="http://schemas.microsoft.com/office/powerpoint/2010/main" val="1515534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766" y="1654270"/>
            <a:ext cx="6247676" cy="450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fontScale="92500" lnSpcReduction="10000"/>
              </a:bodyPr>
              <a:lstStyle/>
              <a:p>
                <a:pPr marL="114300" indent="0">
                  <a:buNone/>
                </a:pPr>
                <a:r>
                  <a:rPr lang="en-US" b="1" u="sng" dirty="0"/>
                  <a:t>Example</a:t>
                </a:r>
                <a:r>
                  <a:rPr lang="uk-UA" b="1" u="sng" dirty="0"/>
                  <a:t>. </a:t>
                </a:r>
                <a:r>
                  <a:rPr lang="en-US" u="sng" dirty="0"/>
                  <a:t>Random walk and difference operator</a:t>
                </a:r>
                <a:r>
                  <a:rPr lang="en-CA" u="sng" dirty="0"/>
                  <a:t>:</a:t>
                </a:r>
              </a:p>
              <a:p>
                <a:pPr marL="114300" indent="0">
                  <a:buNone/>
                </a:pPr>
                <a:r>
                  <a:rPr lang="en-CA"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 </m:t>
                    </m:r>
                    <m:r>
                      <a:rPr lang="en-US" sz="2000" b="0" i="0" smtClean="0">
                        <a:latin typeface="Cambria Math"/>
                      </a:rPr>
                      <m:t>, </m:t>
                    </m:r>
                    <m:r>
                      <m:rPr>
                        <m:sty m:val="p"/>
                      </m:rPr>
                      <a:rPr lang="en-US" sz="2000" b="0" i="0" smtClean="0">
                        <a:latin typeface="Cambria Math"/>
                      </a:rPr>
                      <m:t>t</m:t>
                    </m:r>
                    <m:r>
                      <a:rPr lang="en-US" sz="2000" b="0" i="0" smtClean="0">
                        <a:latin typeface="Cambria Math"/>
                      </a:rPr>
                      <m:t>=1,2,3,… </m:t>
                    </m:r>
                  </m:oMath>
                </a14:m>
                <a:r>
                  <a:rPr lang="en-CA" sz="2000" dirty="0"/>
                  <a:t> are </a:t>
                </a:r>
                <a:r>
                  <a:rPr lang="en-CA" sz="2000" dirty="0" err="1"/>
                  <a:t>iid</a:t>
                </a:r>
                <a:r>
                  <a:rPr lang="en-CA" sz="2000" dirty="0"/>
                  <a:t> random variables,</a:t>
                </a:r>
              </a:p>
              <a:p>
                <a:pPr marL="114300" indent="0">
                  <a:buNone/>
                </a:pPr>
                <a:r>
                  <a:rPr lang="en-CA" sz="2000" dirty="0"/>
                  <a:t>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𝑖</m:t>
                        </m:r>
                        <m:r>
                          <a:rPr lang="en-US" sz="2000" b="0" i="1" smtClean="0">
                            <a:latin typeface="Cambria Math"/>
                          </a:rPr>
                          <m:t>=1</m:t>
                        </m:r>
                      </m:sub>
                      <m:sup>
                        <m:r>
                          <a:rPr lang="en-US" sz="2000" b="0" i="1" smtClean="0">
                            <a:latin typeface="Cambria Math"/>
                          </a:rPr>
                          <m:t>𝑡</m:t>
                        </m:r>
                      </m:sup>
                      <m:e>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𝑖</m:t>
                            </m:r>
                          </m:sub>
                        </m:sSub>
                      </m:e>
                    </m:nary>
                  </m:oMath>
                </a14:m>
                <a:r>
                  <a:rPr lang="en-CA" sz="2000" dirty="0"/>
                  <a:t> is a </a:t>
                </a:r>
                <a:r>
                  <a:rPr lang="en-CA" sz="2000" i="1" dirty="0"/>
                  <a:t>random walk.</a:t>
                </a:r>
              </a:p>
              <a:p>
                <a:pPr marL="114300" indent="0">
                  <a:buNone/>
                </a:pPr>
                <a:r>
                  <a:rPr lang="en-CA" sz="2000" dirty="0"/>
                  <a:t>and </a:t>
                </a:r>
                <a14:m>
                  <m:oMath xmlns:m="http://schemas.openxmlformats.org/officeDocument/2006/math">
                    <m:r>
                      <a:rPr lang="en-CA" sz="2000" b="0" i="0"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oMath>
                </a14:m>
                <a:r>
                  <a:rPr lang="en-CA" sz="2000" dirty="0"/>
                  <a:t>  are </a:t>
                </a:r>
                <a:r>
                  <a:rPr lang="en-CA" sz="2000" dirty="0" err="1"/>
                  <a:t>iid</a:t>
                </a:r>
                <a:r>
                  <a:rPr lang="en-CA" sz="2000" dirty="0"/>
                  <a:t> random variables.</a:t>
                </a:r>
              </a:p>
              <a:p>
                <a:pPr marL="114300" indent="0">
                  <a:buNone/>
                </a:pPr>
                <a:r>
                  <a:rPr lang="en-CA" sz="2000" dirty="0">
                    <a:solidFill>
                      <a:srgbClr val="0A06BA"/>
                    </a:solidFill>
                  </a:rPr>
                  <a:t>n = 1000</a:t>
                </a:r>
              </a:p>
              <a:p>
                <a:pPr marL="114300" indent="0">
                  <a:buNone/>
                </a:pPr>
                <a:r>
                  <a:rPr lang="en-CA" sz="2000" dirty="0" err="1">
                    <a:solidFill>
                      <a:srgbClr val="0A06BA"/>
                    </a:solidFill>
                  </a:rPr>
                  <a:t>iid</a:t>
                </a:r>
                <a:r>
                  <a:rPr lang="en-CA" sz="2000" dirty="0">
                    <a:solidFill>
                      <a:srgbClr val="0A06BA"/>
                    </a:solidFill>
                  </a:rPr>
                  <a:t> = </a:t>
                </a:r>
                <a:r>
                  <a:rPr lang="en-CA" sz="2000" dirty="0" err="1">
                    <a:solidFill>
                      <a:srgbClr val="0A06BA"/>
                    </a:solidFill>
                  </a:rPr>
                  <a:t>rnorm</a:t>
                </a:r>
                <a:r>
                  <a:rPr lang="en-CA" sz="2000" dirty="0">
                    <a:solidFill>
                      <a:srgbClr val="0A06BA"/>
                    </a:solidFill>
                  </a:rPr>
                  <a:t>(n)</a:t>
                </a:r>
              </a:p>
              <a:p>
                <a:pPr marL="114300" indent="0">
                  <a:buNone/>
                </a:pPr>
                <a:r>
                  <a:rPr lang="en-CA" sz="2000" dirty="0" err="1">
                    <a:solidFill>
                      <a:srgbClr val="0A06BA"/>
                    </a:solidFill>
                  </a:rPr>
                  <a:t>randomWalk</a:t>
                </a:r>
                <a:r>
                  <a:rPr lang="en-CA" sz="2000" dirty="0">
                    <a:solidFill>
                      <a:srgbClr val="0A06BA"/>
                    </a:solidFill>
                  </a:rPr>
                  <a:t> = </a:t>
                </a:r>
                <a:r>
                  <a:rPr lang="en-CA" sz="2000" dirty="0" err="1">
                    <a:solidFill>
                      <a:srgbClr val="0A06BA"/>
                    </a:solidFill>
                  </a:rPr>
                  <a:t>cumsum</a:t>
                </a:r>
                <a:r>
                  <a:rPr lang="en-CA" sz="2000" dirty="0">
                    <a:solidFill>
                      <a:srgbClr val="0A06BA"/>
                    </a:solidFill>
                  </a:rPr>
                  <a:t>(</a:t>
                </a:r>
                <a:r>
                  <a:rPr lang="en-CA" sz="2000" dirty="0" err="1">
                    <a:solidFill>
                      <a:srgbClr val="0A06BA"/>
                    </a:solidFill>
                  </a:rPr>
                  <a:t>iid</a:t>
                </a:r>
                <a:r>
                  <a:rPr lang="en-CA" sz="2000" dirty="0">
                    <a:solidFill>
                      <a:srgbClr val="0A06BA"/>
                    </a:solidFill>
                  </a:rPr>
                  <a:t>) </a:t>
                </a:r>
              </a:p>
              <a:p>
                <a:pPr marL="114300" indent="0">
                  <a:buNone/>
                </a:pPr>
                <a:r>
                  <a:rPr lang="en-CA" sz="2000" dirty="0">
                    <a:solidFill>
                      <a:srgbClr val="0A06BA"/>
                    </a:solidFill>
                  </a:rPr>
                  <a:t>par(</a:t>
                </a:r>
                <a:r>
                  <a:rPr lang="en-CA" sz="2000" dirty="0" err="1">
                    <a:solidFill>
                      <a:srgbClr val="0A06BA"/>
                    </a:solidFill>
                  </a:rPr>
                  <a:t>mfrow</a:t>
                </a:r>
                <a:r>
                  <a:rPr lang="en-CA" sz="2000" dirty="0">
                    <a:solidFill>
                      <a:srgbClr val="0A06BA"/>
                    </a:solidFill>
                  </a:rPr>
                  <a:t> = c(3,1))</a:t>
                </a:r>
              </a:p>
              <a:p>
                <a:pPr marL="114300" indent="0">
                  <a:buNone/>
                </a:pPr>
                <a:r>
                  <a:rPr lang="en-CA" sz="2000" dirty="0">
                    <a:solidFill>
                      <a:srgbClr val="0A06BA"/>
                    </a:solidFill>
                  </a:rPr>
                  <a:t>plot(</a:t>
                </a:r>
                <a:r>
                  <a:rPr lang="en-CA" sz="2000" dirty="0" err="1">
                    <a:solidFill>
                      <a:srgbClr val="0A06BA"/>
                    </a:solidFill>
                  </a:rPr>
                  <a:t>iid</a:t>
                </a:r>
                <a:r>
                  <a:rPr lang="en-CA" sz="2000" dirty="0">
                    <a:solidFill>
                      <a:srgbClr val="0A06BA"/>
                    </a:solidFill>
                  </a:rPr>
                  <a:t>, type = "l")</a:t>
                </a:r>
              </a:p>
              <a:p>
                <a:pPr marL="114300" indent="0">
                  <a:buNone/>
                </a:pPr>
                <a:r>
                  <a:rPr lang="en-CA" sz="2000" dirty="0">
                    <a:solidFill>
                      <a:srgbClr val="0A06BA"/>
                    </a:solidFill>
                  </a:rPr>
                  <a:t>plot(</a:t>
                </a:r>
                <a:r>
                  <a:rPr lang="en-CA" sz="2000" dirty="0" err="1">
                    <a:solidFill>
                      <a:srgbClr val="0A06BA"/>
                    </a:solidFill>
                  </a:rPr>
                  <a:t>randomWalk</a:t>
                </a:r>
                <a:r>
                  <a:rPr lang="en-CA" sz="2000" dirty="0">
                    <a:solidFill>
                      <a:srgbClr val="0A06BA"/>
                    </a:solidFill>
                  </a:rPr>
                  <a:t>, type = "l")</a:t>
                </a:r>
              </a:p>
              <a:p>
                <a:pPr marL="114300" indent="0">
                  <a:buNone/>
                </a:pPr>
                <a:r>
                  <a:rPr lang="en-CA" sz="2000" dirty="0">
                    <a:solidFill>
                      <a:schemeClr val="tx1"/>
                    </a:solidFill>
                  </a:rPr>
                  <a:t># Back to </a:t>
                </a:r>
                <a:r>
                  <a:rPr lang="en-CA" sz="2000" dirty="0" err="1">
                    <a:solidFill>
                      <a:schemeClr val="tx1"/>
                    </a:solidFill>
                  </a:rPr>
                  <a:t>iid</a:t>
                </a:r>
                <a:endParaRPr lang="en-CA" sz="2000" dirty="0">
                  <a:solidFill>
                    <a:schemeClr val="tx1"/>
                  </a:solidFill>
                </a:endParaRPr>
              </a:p>
              <a:p>
                <a:pPr marL="114300" indent="0">
                  <a:buNone/>
                </a:pPr>
                <a:r>
                  <a:rPr lang="en-CA" sz="2000" dirty="0" err="1">
                    <a:solidFill>
                      <a:srgbClr val="0A06BA"/>
                    </a:solidFill>
                  </a:rPr>
                  <a:t>difRandomWalk</a:t>
                </a:r>
                <a:r>
                  <a:rPr lang="en-CA" sz="2000" dirty="0">
                    <a:solidFill>
                      <a:srgbClr val="0A06BA"/>
                    </a:solidFill>
                  </a:rPr>
                  <a:t> = diff(</a:t>
                </a:r>
                <a:r>
                  <a:rPr lang="en-CA" sz="2000" dirty="0" err="1">
                    <a:solidFill>
                      <a:srgbClr val="0A06BA"/>
                    </a:solidFill>
                  </a:rPr>
                  <a:t>randomWalk</a:t>
                </a:r>
                <a:r>
                  <a:rPr lang="en-CA" sz="2000" dirty="0">
                    <a:solidFill>
                      <a:srgbClr val="0A06BA"/>
                    </a:solidFill>
                  </a:rPr>
                  <a:t>)</a:t>
                </a:r>
              </a:p>
              <a:p>
                <a:pPr marL="114300" indent="0">
                  <a:buNone/>
                </a:pPr>
                <a:r>
                  <a:rPr lang="en-CA" sz="2000" dirty="0">
                    <a:solidFill>
                      <a:srgbClr val="0A06BA"/>
                    </a:solidFill>
                  </a:rPr>
                  <a:t>plot(</a:t>
                </a:r>
                <a:r>
                  <a:rPr lang="en-CA" sz="2000" dirty="0" err="1">
                    <a:solidFill>
                      <a:srgbClr val="0A06BA"/>
                    </a:solidFill>
                  </a:rPr>
                  <a:t>difRandomWalk</a:t>
                </a:r>
                <a:r>
                  <a:rPr lang="en-CA" sz="2000" dirty="0">
                    <a:solidFill>
                      <a:srgbClr val="0A06BA"/>
                    </a:solidFill>
                  </a:rPr>
                  <a:t>, type = "l")</a:t>
                </a: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3"/>
                <a:stretch>
                  <a:fillRect b="-370"/>
                </a:stretch>
              </a:blipFill>
            </p:spPr>
            <p:txBody>
              <a:bodyPr/>
              <a:lstStyle/>
              <a:p>
                <a:r>
                  <a:rPr lang="en-C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a:p>
        </p:txBody>
      </p:sp>
    </p:spTree>
    <p:extLst>
      <p:ext uri="{BB962C8B-B14F-4D97-AF65-F5344CB8AC3E}">
        <p14:creationId xmlns:p14="http://schemas.microsoft.com/office/powerpoint/2010/main" val="373370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fontScale="92500" lnSpcReduction="20000"/>
              </a:bodyPr>
              <a:lstStyle/>
              <a:p>
                <a:pPr marL="114300" indent="0">
                  <a:buNone/>
                </a:pPr>
                <a:r>
                  <a:rPr lang="en-US" b="1" u="sng" dirty="0"/>
                  <a:t>Example</a:t>
                </a:r>
                <a:r>
                  <a:rPr lang="uk-UA" b="1" u="sng" dirty="0"/>
                  <a:t>. </a:t>
                </a:r>
                <a:r>
                  <a:rPr lang="en-US" u="sng" dirty="0"/>
                  <a:t>Linear filter</a:t>
                </a:r>
              </a:p>
              <a:p>
                <a:pPr marL="114300" indent="0">
                  <a:buNone/>
                </a:pPr>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  </m:t>
                    </m:r>
                    <m:r>
                      <a:rPr lang="en-US" sz="2000" b="0" i="1" smtClean="0">
                        <a:latin typeface="Cambria Math"/>
                      </a:rPr>
                      <m:t>𝑡</m:t>
                    </m:r>
                    <m:r>
                      <a:rPr lang="en-US" sz="2000" b="0" i="1" smtClean="0">
                        <a:latin typeface="Cambria Math"/>
                      </a:rPr>
                      <m:t>=1,2,…</m:t>
                    </m:r>
                  </m:oMath>
                </a14:m>
                <a:r>
                  <a:rPr lang="en-CA" sz="2000" dirty="0"/>
                  <a:t> are </a:t>
                </a:r>
                <a:r>
                  <a:rPr lang="en-CA" sz="2000" dirty="0" err="1"/>
                  <a:t>iid</a:t>
                </a:r>
                <a:r>
                  <a:rPr lang="en-CA" sz="2000" dirty="0"/>
                  <a:t> random variables,</a:t>
                </a:r>
              </a:p>
              <a:p>
                <a:pPr marL="114300" indent="0">
                  <a:buNone/>
                </a:pPr>
                <a:r>
                  <a:rPr lang="en-CA" sz="2000" dirty="0"/>
                  <a:t>then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1</m:t>
                        </m:r>
                      </m:num>
                      <m:den>
                        <m:r>
                          <a:rPr lang="en-US" sz="2000" b="0" i="1" smtClean="0">
                            <a:latin typeface="Cambria Math"/>
                          </a:rPr>
                          <m:t>3</m:t>
                        </m:r>
                      </m:den>
                    </m:f>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r>
                      <a:rPr lang="en-US" sz="2000" b="0" i="1" smtClean="0">
                        <a:latin typeface="Cambria Math"/>
                      </a:rPr>
                      <m:t>)</m:t>
                    </m:r>
                  </m:oMath>
                </a14:m>
                <a:r>
                  <a:rPr lang="en-CA" sz="2000" dirty="0"/>
                  <a:t> is a smoothing </a:t>
                </a:r>
              </a:p>
              <a:p>
                <a:pPr marL="114300" indent="0">
                  <a:buNone/>
                </a:pPr>
                <a:r>
                  <a:rPr lang="en-CA" sz="2000" dirty="0"/>
                  <a:t>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 </m:t>
                    </m:r>
                  </m:oMath>
                </a14:m>
                <a:r>
                  <a:rPr lang="en-CA" sz="2000" dirty="0"/>
                  <a:t> so called </a:t>
                </a:r>
                <a:r>
                  <a:rPr lang="en-CA" sz="2000" i="1" dirty="0"/>
                  <a:t>linear filter</a:t>
                </a:r>
              </a:p>
              <a:p>
                <a:pPr marL="114300" indent="0">
                  <a:buNone/>
                </a:pPr>
                <a:r>
                  <a:rPr lang="en-CA" sz="2000" dirty="0">
                    <a:solidFill>
                      <a:srgbClr val="0A06BA"/>
                    </a:solidFill>
                  </a:rPr>
                  <a:t>w = </a:t>
                </a:r>
                <a:r>
                  <a:rPr lang="en-CA" sz="2000" dirty="0" err="1">
                    <a:solidFill>
                      <a:srgbClr val="0A06BA"/>
                    </a:solidFill>
                  </a:rPr>
                  <a:t>rnorm</a:t>
                </a:r>
                <a:r>
                  <a:rPr lang="en-CA" sz="2000" dirty="0">
                    <a:solidFill>
                      <a:srgbClr val="0A06BA"/>
                    </a:solidFill>
                  </a:rPr>
                  <a:t>(500,0,1) # 500 N(0,1) </a:t>
                </a:r>
                <a:r>
                  <a:rPr lang="en-CA" sz="2000" dirty="0" err="1">
                    <a:solidFill>
                      <a:srgbClr val="0A06BA"/>
                    </a:solidFill>
                  </a:rPr>
                  <a:t>variates</a:t>
                </a:r>
                <a:endParaRPr lang="en-CA" sz="2000" dirty="0">
                  <a:solidFill>
                    <a:srgbClr val="0A06BA"/>
                  </a:solidFill>
                </a:endParaRPr>
              </a:p>
              <a:p>
                <a:pPr marL="114300" indent="0">
                  <a:buNone/>
                </a:pPr>
                <a:r>
                  <a:rPr lang="en-CA" sz="2000" dirty="0">
                    <a:solidFill>
                      <a:srgbClr val="0A06BA"/>
                    </a:solidFill>
                  </a:rPr>
                  <a:t>v = filter(w, sides=2, filter=rep(1/3,3)) </a:t>
                </a:r>
              </a:p>
              <a:p>
                <a:pPr marL="114300" indent="0">
                  <a:buNone/>
                </a:pPr>
                <a:r>
                  <a:rPr lang="en-CA" sz="2000" dirty="0">
                    <a:solidFill>
                      <a:schemeClr val="tx1"/>
                    </a:solidFill>
                  </a:rPr>
                  <a:t># moving average</a:t>
                </a:r>
              </a:p>
              <a:p>
                <a:pPr marL="114300" indent="0">
                  <a:buNone/>
                </a:pPr>
                <a:r>
                  <a:rPr lang="en-CA" sz="2000" dirty="0">
                    <a:solidFill>
                      <a:srgbClr val="0A06BA"/>
                    </a:solidFill>
                  </a:rPr>
                  <a:t>par(</a:t>
                </a:r>
                <a:r>
                  <a:rPr lang="en-CA" sz="2000" dirty="0" err="1">
                    <a:solidFill>
                      <a:srgbClr val="0A06BA"/>
                    </a:solidFill>
                  </a:rPr>
                  <a:t>mfrow</a:t>
                </a:r>
                <a:r>
                  <a:rPr lang="en-CA" sz="2000" dirty="0">
                    <a:solidFill>
                      <a:srgbClr val="0A06BA"/>
                    </a:solidFill>
                  </a:rPr>
                  <a:t>=c(2,1))</a:t>
                </a:r>
              </a:p>
              <a:p>
                <a:pPr marL="114300" indent="0">
                  <a:buNone/>
                </a:pPr>
                <a:r>
                  <a:rPr lang="en-CA" sz="2000" dirty="0" err="1">
                    <a:solidFill>
                      <a:srgbClr val="0A06BA"/>
                    </a:solidFill>
                  </a:rPr>
                  <a:t>plot.ts</a:t>
                </a:r>
                <a:r>
                  <a:rPr lang="en-CA" sz="2000" dirty="0">
                    <a:solidFill>
                      <a:srgbClr val="0A06BA"/>
                    </a:solidFill>
                  </a:rPr>
                  <a:t>(w, main="white noise")</a:t>
                </a:r>
              </a:p>
              <a:p>
                <a:pPr marL="114300" indent="0">
                  <a:buNone/>
                </a:pPr>
                <a:r>
                  <a:rPr lang="en-CA" sz="2000" dirty="0" err="1">
                    <a:solidFill>
                      <a:srgbClr val="0A06BA"/>
                    </a:solidFill>
                  </a:rPr>
                  <a:t>plot.ts</a:t>
                </a:r>
                <a:r>
                  <a:rPr lang="en-CA" sz="2000" dirty="0">
                    <a:solidFill>
                      <a:srgbClr val="0A06BA"/>
                    </a:solidFill>
                  </a:rPr>
                  <a:t>(v, </a:t>
                </a:r>
                <a:r>
                  <a:rPr lang="en-CA" sz="2000" dirty="0" err="1">
                    <a:solidFill>
                      <a:srgbClr val="0A06BA"/>
                    </a:solidFill>
                  </a:rPr>
                  <a:t>ylim</a:t>
                </a:r>
                <a:r>
                  <a:rPr lang="en-CA" sz="2000" dirty="0">
                    <a:solidFill>
                      <a:srgbClr val="0A06BA"/>
                    </a:solidFill>
                  </a:rPr>
                  <a:t>=c(-3,3), main="moving average")</a:t>
                </a:r>
              </a:p>
              <a:p>
                <a:pPr marL="114300" indent="0">
                  <a:buNone/>
                </a:pPr>
                <a:r>
                  <a:rPr lang="en-CA" sz="2000" dirty="0" err="1">
                    <a:solidFill>
                      <a:srgbClr val="0A06BA"/>
                    </a:solidFill>
                  </a:rPr>
                  <a:t>vConstructed</a:t>
                </a:r>
                <a:r>
                  <a:rPr lang="en-CA" sz="2000" dirty="0">
                    <a:solidFill>
                      <a:srgbClr val="0A06BA"/>
                    </a:solidFill>
                  </a:rPr>
                  <a:t> = 1/3 * (lag(w, k = -1) + w + lag(w, k = 1))</a:t>
                </a:r>
              </a:p>
              <a:p>
                <a:pPr marL="114300" indent="0">
                  <a:buNone/>
                </a:pPr>
                <a:r>
                  <a:rPr lang="en-CA" sz="2000" dirty="0">
                    <a:solidFill>
                      <a:srgbClr val="0A06BA"/>
                    </a:solidFill>
                  </a:rPr>
                  <a:t>par(</a:t>
                </a:r>
                <a:r>
                  <a:rPr lang="en-CA" sz="2000" dirty="0" err="1">
                    <a:solidFill>
                      <a:srgbClr val="0A06BA"/>
                    </a:solidFill>
                  </a:rPr>
                  <a:t>mfrow</a:t>
                </a:r>
                <a:r>
                  <a:rPr lang="en-CA" sz="2000" dirty="0">
                    <a:solidFill>
                      <a:srgbClr val="0A06BA"/>
                    </a:solidFill>
                  </a:rPr>
                  <a:t>=c(2,1))</a:t>
                </a:r>
              </a:p>
              <a:p>
                <a:pPr marL="114300" indent="0">
                  <a:buNone/>
                </a:pPr>
                <a:r>
                  <a:rPr lang="en-CA" sz="2000" dirty="0" err="1">
                    <a:solidFill>
                      <a:srgbClr val="0A06BA"/>
                    </a:solidFill>
                  </a:rPr>
                  <a:t>plot.ts</a:t>
                </a:r>
                <a:r>
                  <a:rPr lang="en-CA" sz="2000" dirty="0">
                    <a:solidFill>
                      <a:srgbClr val="0A06BA"/>
                    </a:solidFill>
                  </a:rPr>
                  <a:t>(w, main="white noise")</a:t>
                </a:r>
              </a:p>
              <a:p>
                <a:pPr marL="114300" indent="0">
                  <a:buNone/>
                </a:pPr>
                <a:r>
                  <a:rPr lang="en-CA" sz="2000" dirty="0" err="1">
                    <a:solidFill>
                      <a:srgbClr val="0A06BA"/>
                    </a:solidFill>
                  </a:rPr>
                  <a:t>plot.ts</a:t>
                </a:r>
                <a:r>
                  <a:rPr lang="en-CA" sz="2000" dirty="0">
                    <a:solidFill>
                      <a:srgbClr val="0A06BA"/>
                    </a:solidFill>
                  </a:rPr>
                  <a:t>(v, </a:t>
                </a:r>
                <a:r>
                  <a:rPr lang="en-CA" sz="2000" dirty="0" err="1">
                    <a:solidFill>
                      <a:srgbClr val="0A06BA"/>
                    </a:solidFill>
                  </a:rPr>
                  <a:t>ylim</a:t>
                </a:r>
                <a:r>
                  <a:rPr lang="en-CA" sz="2000" dirty="0">
                    <a:solidFill>
                      <a:srgbClr val="0A06BA"/>
                    </a:solidFill>
                  </a:rPr>
                  <a:t>=c(-3,3), main="moving average")</a:t>
                </a:r>
              </a:p>
              <a:p>
                <a:pPr marL="114300" indent="0">
                  <a:buNone/>
                </a:pPr>
                <a:endParaRPr lang="en-CA" sz="2000" dirty="0">
                  <a:solidFill>
                    <a:srgbClr val="0A06BA"/>
                  </a:solidFill>
                </a:endParaRPr>
              </a:p>
              <a:p>
                <a:pPr marL="114300" indent="0">
                  <a:buNone/>
                </a:pPr>
                <a:endParaRPr lang="en-CA" dirty="0"/>
              </a:p>
              <a:p>
                <a:pPr marL="114300" indent="0">
                  <a:buNone/>
                </a:pPr>
                <a:endParaRPr lang="en-US" sz="3100"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rotWithShape="1">
                <a:blip r:embed="rId2"/>
                <a:stretch>
                  <a:fillRect t="-493" b="-863"/>
                </a:stretch>
              </a:blipFill>
            </p:spPr>
            <p:txBody>
              <a:bodyPr/>
              <a:lstStyle/>
              <a:p>
                <a:r>
                  <a:rPr lang="ru-RU">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sz="4000" dirty="0"/>
              <a:t>Basic manipulations with series</a:t>
            </a:r>
            <a:endParaRPr lang="ru-RU" sz="400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061" y="1160061"/>
            <a:ext cx="5437911" cy="3166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866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Use the following data for time series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endParaRPr lang="en-CA" dirty="0"/>
              </a:p>
              <a:p>
                <a:pPr marL="628650" indent="-514350">
                  <a:buFont typeface="+mj-lt"/>
                  <a:buAutoNum type="arabicPeriod"/>
                </a:pPr>
                <a:endParaRPr lang="en-CA" dirty="0"/>
              </a:p>
              <a:p>
                <a:pPr marL="628650" indent="-514350">
                  <a:buFont typeface="+mj-lt"/>
                  <a:buAutoNum type="arabicPeriod"/>
                </a:pPr>
                <a:endParaRPr lang="en-CA" dirty="0"/>
              </a:p>
              <a:p>
                <a:pPr marL="114300" indent="0">
                  <a:buNone/>
                </a:pPr>
                <a:r>
                  <a:rPr lang="en-CA" dirty="0"/>
                  <a:t>1. Find the value of </a:t>
                </a:r>
                <a14:m>
                  <m:oMath xmlns:m="http://schemas.openxmlformats.org/officeDocument/2006/math">
                    <m:r>
                      <a:rPr lang="en-US" b="0" i="1" smtClean="0">
                        <a:latin typeface="Cambria Math"/>
                      </a:rPr>
                      <m:t>𝐵</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CA" dirty="0"/>
                  <a:t> at time </a:t>
                </a:r>
                <a14:m>
                  <m:oMath xmlns:m="http://schemas.openxmlformats.org/officeDocument/2006/math">
                    <m:r>
                      <a:rPr lang="en-US" b="0" i="1" smtClean="0">
                        <a:latin typeface="Cambria Math"/>
                      </a:rPr>
                      <m:t>𝑡</m:t>
                    </m:r>
                    <m:r>
                      <a:rPr lang="en-US" b="0" i="1" smtClean="0">
                        <a:latin typeface="Cambria Math"/>
                      </a:rPr>
                      <m:t>=3 </m:t>
                    </m:r>
                  </m:oMath>
                </a14:m>
                <a:endParaRPr lang="en-US" b="0" dirty="0"/>
              </a:p>
              <a:p>
                <a:pPr marL="628650" indent="-514350">
                  <a:buAutoNum type="alphaLcPeriod"/>
                </a:pPr>
                <a:r>
                  <a:rPr lang="en-CA" dirty="0"/>
                  <a:t>18</a:t>
                </a:r>
              </a:p>
              <a:p>
                <a:pPr marL="628650" indent="-514350">
                  <a:buAutoNum type="alphaLcPeriod"/>
                </a:pPr>
                <a:r>
                  <a:rPr lang="en-CA" dirty="0"/>
                  <a:t>20</a:t>
                </a:r>
              </a:p>
              <a:p>
                <a:pPr marL="628650" indent="-514350">
                  <a:buAutoNum type="alphaLcPeriod"/>
                </a:pPr>
                <a:r>
                  <a:rPr lang="en-CA" dirty="0"/>
                  <a:t>22</a:t>
                </a:r>
              </a:p>
              <a:p>
                <a:pPr marL="628650" indent="-514350">
                  <a:buAutoNum type="alphaLcPeriod"/>
                </a:pPr>
                <a:r>
                  <a:rPr lang="en-CA" dirty="0"/>
                  <a:t>23</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1453511" y="2234337"/>
              <a:ext cx="4116630"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609905">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𝑋</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3925109036"/>
                  </p:ext>
                </p:extLst>
              </p:nvPr>
            </p:nvGraphicFramePr>
            <p:xfrm>
              <a:off x="1453511" y="2234337"/>
              <a:ext cx="4116630" cy="711200"/>
            </p:xfrm>
            <a:graphic>
              <a:graphicData uri="http://schemas.openxmlformats.org/drawingml/2006/table">
                <a:tbl>
                  <a:tblPr/>
                  <a:tblGrid>
                    <a:gridCol w="609905"/>
                    <a:gridCol w="609905"/>
                    <a:gridCol w="609905"/>
                    <a:gridCol w="609905"/>
                    <a:gridCol w="609905"/>
                    <a:gridCol w="609905"/>
                    <a:gridCol w="457200"/>
                  </a:tblGrid>
                  <a:tr h="35560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576000" b="-37931"/>
                          </a:stretch>
                        </a:blipFill>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1568039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Use the following data for time series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oMath>
                </a14:m>
                <a:endParaRPr lang="en-CA" dirty="0"/>
              </a:p>
              <a:p>
                <a:pPr marL="628650" indent="-514350">
                  <a:buFont typeface="+mj-lt"/>
                  <a:buAutoNum type="arabicPeriod"/>
                </a:pPr>
                <a:endParaRPr lang="en-CA" dirty="0"/>
              </a:p>
              <a:p>
                <a:pPr marL="628650" indent="-514350">
                  <a:buFont typeface="+mj-lt"/>
                  <a:buAutoNum type="arabicPeriod"/>
                </a:pPr>
                <a:endParaRPr lang="en-CA" dirty="0"/>
              </a:p>
              <a:p>
                <a:pPr marL="114300" indent="0">
                  <a:buNone/>
                </a:pPr>
                <a:r>
                  <a:rPr lang="en-CA" dirty="0"/>
                  <a:t>2. Find the value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2</m:t>
                        </m:r>
                      </m:sup>
                    </m:sSup>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CA" dirty="0"/>
                  <a:t> at time </a:t>
                </a:r>
                <a14:m>
                  <m:oMath xmlns:m="http://schemas.openxmlformats.org/officeDocument/2006/math">
                    <m:r>
                      <a:rPr lang="en-US" b="0" i="1" smtClean="0">
                        <a:latin typeface="Cambria Math"/>
                      </a:rPr>
                      <m:t>𝑡</m:t>
                    </m:r>
                    <m:r>
                      <a:rPr lang="en-US" b="0" i="1" smtClean="0">
                        <a:latin typeface="Cambria Math"/>
                      </a:rPr>
                      <m:t>=3 </m:t>
                    </m:r>
                  </m:oMath>
                </a14:m>
                <a:endParaRPr lang="en-US" b="0" dirty="0"/>
              </a:p>
              <a:p>
                <a:pPr marL="628650" indent="-514350">
                  <a:buAutoNum type="alphaLcPeriod"/>
                </a:pPr>
                <a:r>
                  <a:rPr lang="en-CA" dirty="0"/>
                  <a:t>18</a:t>
                </a:r>
              </a:p>
              <a:p>
                <a:pPr marL="628650" indent="-514350">
                  <a:buAutoNum type="alphaLcPeriod"/>
                </a:pPr>
                <a:r>
                  <a:rPr lang="en-CA" dirty="0"/>
                  <a:t>20</a:t>
                </a:r>
              </a:p>
              <a:p>
                <a:pPr marL="628650" indent="-514350">
                  <a:buAutoNum type="alphaLcPeriod"/>
                </a:pPr>
                <a:r>
                  <a:rPr lang="en-CA" dirty="0"/>
                  <a:t>22</a:t>
                </a:r>
              </a:p>
              <a:p>
                <a:pPr marL="628650" indent="-514350">
                  <a:buAutoNum type="alphaLcPeriod"/>
                </a:pPr>
                <a:r>
                  <a:rPr lang="en-CA" dirty="0"/>
                  <a:t>23</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1453511" y="2234337"/>
              <a:ext cx="4116630"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609905">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𝑋</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335537"/>
                  </p:ext>
                </p:extLst>
              </p:nvPr>
            </p:nvGraphicFramePr>
            <p:xfrm>
              <a:off x="1453511" y="2234337"/>
              <a:ext cx="4116630" cy="711200"/>
            </p:xfrm>
            <a:graphic>
              <a:graphicData uri="http://schemas.openxmlformats.org/drawingml/2006/table">
                <a:tbl>
                  <a:tblPr/>
                  <a:tblGrid>
                    <a:gridCol w="609905"/>
                    <a:gridCol w="609905"/>
                    <a:gridCol w="609905"/>
                    <a:gridCol w="609905"/>
                    <a:gridCol w="609905"/>
                    <a:gridCol w="609905"/>
                    <a:gridCol w="457200"/>
                  </a:tblGrid>
                  <a:tr h="35560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576000" b="-37931"/>
                          </a:stretch>
                        </a:blipFill>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3829158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Use the following data for time series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oMath>
                </a14:m>
                <a:endParaRPr lang="en-CA" dirty="0"/>
              </a:p>
              <a:p>
                <a:pPr marL="628650" indent="-514350">
                  <a:buFont typeface="+mj-lt"/>
                  <a:buAutoNum type="arabicPeriod"/>
                </a:pPr>
                <a:endParaRPr lang="en-CA" dirty="0"/>
              </a:p>
              <a:p>
                <a:pPr marL="628650" indent="-514350">
                  <a:buFont typeface="+mj-lt"/>
                  <a:buAutoNum type="arabicPeriod"/>
                </a:pPr>
                <a:endParaRPr lang="en-CA" dirty="0"/>
              </a:p>
              <a:p>
                <a:pPr marL="114300" indent="0">
                  <a:buNone/>
                </a:pPr>
                <a:r>
                  <a:rPr lang="en-CA" dirty="0"/>
                  <a:t>3. Find the value of </a:t>
                </a:r>
                <a14:m>
                  <m:oMath xmlns:m="http://schemas.openxmlformats.org/officeDocument/2006/math">
                    <m:r>
                      <a:rPr lang="en-US" b="0" i="0"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CA" dirty="0"/>
                  <a:t> at time </a:t>
                </a:r>
                <a14:m>
                  <m:oMath xmlns:m="http://schemas.openxmlformats.org/officeDocument/2006/math">
                    <m:r>
                      <a:rPr lang="en-US" b="0" i="1" smtClean="0">
                        <a:latin typeface="Cambria Math"/>
                      </a:rPr>
                      <m:t>𝑡</m:t>
                    </m:r>
                    <m:r>
                      <a:rPr lang="en-US" b="0" i="1" smtClean="0">
                        <a:latin typeface="Cambria Math"/>
                      </a:rPr>
                      <m:t>=3 </m:t>
                    </m:r>
                  </m:oMath>
                </a14:m>
                <a:endParaRPr lang="en-US" b="0" dirty="0"/>
              </a:p>
              <a:p>
                <a:pPr marL="628650" indent="-514350">
                  <a:buAutoNum type="alphaLcPeriod"/>
                </a:pPr>
                <a:r>
                  <a:rPr lang="en-CA" dirty="0"/>
                  <a:t>1</a:t>
                </a:r>
              </a:p>
              <a:p>
                <a:pPr marL="628650" indent="-514350">
                  <a:buAutoNum type="alphaLcPeriod"/>
                </a:pPr>
                <a:r>
                  <a:rPr lang="en-CA" dirty="0"/>
                  <a:t>2</a:t>
                </a:r>
              </a:p>
              <a:p>
                <a:pPr marL="628650" indent="-514350">
                  <a:buAutoNum type="alphaLcPeriod"/>
                </a:pPr>
                <a:r>
                  <a:rPr lang="en-CA" dirty="0"/>
                  <a:t>3</a:t>
                </a:r>
              </a:p>
              <a:p>
                <a:pPr marL="628650" indent="-514350">
                  <a:buAutoNum type="alphaLcPeriod"/>
                </a:pPr>
                <a:r>
                  <a:rPr lang="en-CA" dirty="0"/>
                  <a:t>4</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1453511" y="2234337"/>
              <a:ext cx="4116630"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609905">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𝑋</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1529582933"/>
                  </p:ext>
                </p:extLst>
              </p:nvPr>
            </p:nvGraphicFramePr>
            <p:xfrm>
              <a:off x="1453511" y="2234337"/>
              <a:ext cx="4116630" cy="711200"/>
            </p:xfrm>
            <a:graphic>
              <a:graphicData uri="http://schemas.openxmlformats.org/drawingml/2006/table">
                <a:tbl>
                  <a:tblPr/>
                  <a:tblGrid>
                    <a:gridCol w="609905"/>
                    <a:gridCol w="609905"/>
                    <a:gridCol w="609905"/>
                    <a:gridCol w="609905"/>
                    <a:gridCol w="609905"/>
                    <a:gridCol w="609905"/>
                    <a:gridCol w="457200"/>
                  </a:tblGrid>
                  <a:tr h="35560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576000" b="-37931"/>
                          </a:stretch>
                        </a:blipFill>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1087135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Use the following data for time series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oMath>
                </a14:m>
                <a:endParaRPr lang="en-CA" dirty="0"/>
              </a:p>
              <a:p>
                <a:pPr marL="628650" indent="-514350">
                  <a:buFont typeface="+mj-lt"/>
                  <a:buAutoNum type="arabicPeriod"/>
                </a:pPr>
                <a:endParaRPr lang="en-CA" dirty="0"/>
              </a:p>
              <a:p>
                <a:pPr marL="628650" indent="-514350">
                  <a:buFont typeface="+mj-lt"/>
                  <a:buAutoNum type="arabicPeriod"/>
                </a:pPr>
                <a:endParaRPr lang="en-CA" dirty="0"/>
              </a:p>
              <a:p>
                <a:pPr marL="114300" indent="0">
                  <a:buNone/>
                </a:pPr>
                <a:r>
                  <a:rPr lang="en-CA" dirty="0"/>
                  <a:t>4. Find the value of </a:t>
                </a:r>
                <a14:m>
                  <m:oMath xmlns:m="http://schemas.openxmlformats.org/officeDocument/2006/math">
                    <m:d>
                      <m:dPr>
                        <m:ctrlPr>
                          <a:rPr lang="en-US" b="0" i="1" smtClean="0">
                            <a:latin typeface="Cambria Math" panose="02040503050406030204" pitchFamily="18" charset="0"/>
                          </a:rPr>
                        </m:ctrlPr>
                      </m:dPr>
                      <m:e>
                        <m:r>
                          <a:rPr lang="en-US" b="0" i="0" smtClean="0">
                            <a:latin typeface="Cambria Math"/>
                          </a:rPr>
                          <m:t>1−</m:t>
                        </m:r>
                        <m:sSup>
                          <m:sSupPr>
                            <m:ctrlPr>
                              <a:rPr lang="en-US" b="0" i="1" smtClean="0">
                                <a:latin typeface="Cambria Math" panose="02040503050406030204" pitchFamily="18" charset="0"/>
                              </a:rPr>
                            </m:ctrlPr>
                          </m:sSupPr>
                          <m:e>
                            <m:r>
                              <m:rPr>
                                <m:sty m:val="p"/>
                              </m:rPr>
                              <a:rPr lang="en-US" b="0" i="0" smtClean="0">
                                <a:latin typeface="Cambria Math"/>
                              </a:rPr>
                              <m:t>B</m:t>
                            </m:r>
                          </m:e>
                          <m:sup>
                            <m:r>
                              <a:rPr lang="en-US" b="0" i="0" smtClean="0">
                                <a:latin typeface="Cambria Math"/>
                              </a:rPr>
                              <m:t>2</m:t>
                            </m:r>
                          </m:sup>
                        </m:sSup>
                      </m:e>
                    </m:d>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CA" dirty="0"/>
                  <a:t> at time </a:t>
                </a:r>
                <a14:m>
                  <m:oMath xmlns:m="http://schemas.openxmlformats.org/officeDocument/2006/math">
                    <m:r>
                      <a:rPr lang="en-US" b="0" i="1" smtClean="0">
                        <a:latin typeface="Cambria Math"/>
                      </a:rPr>
                      <m:t>𝑡</m:t>
                    </m:r>
                    <m:r>
                      <a:rPr lang="en-US" b="0" i="1" smtClean="0">
                        <a:latin typeface="Cambria Math"/>
                      </a:rPr>
                      <m:t>=3 </m:t>
                    </m:r>
                  </m:oMath>
                </a14:m>
                <a:endParaRPr lang="en-US" b="0" dirty="0"/>
              </a:p>
              <a:p>
                <a:pPr marL="628650" indent="-514350">
                  <a:buAutoNum type="alphaLcPeriod"/>
                </a:pPr>
                <a:r>
                  <a:rPr lang="en-CA" dirty="0"/>
                  <a:t>1</a:t>
                </a:r>
              </a:p>
              <a:p>
                <a:pPr marL="628650" indent="-514350">
                  <a:buAutoNum type="alphaLcPeriod"/>
                </a:pPr>
                <a:r>
                  <a:rPr lang="en-CA" dirty="0"/>
                  <a:t>2</a:t>
                </a:r>
              </a:p>
              <a:p>
                <a:pPr marL="628650" indent="-514350">
                  <a:buAutoNum type="alphaLcPeriod"/>
                </a:pPr>
                <a:r>
                  <a:rPr lang="en-CA" dirty="0"/>
                  <a:t>3</a:t>
                </a:r>
              </a:p>
              <a:p>
                <a:pPr marL="628650" indent="-514350">
                  <a:buAutoNum type="alphaLcPeriod"/>
                </a:pPr>
                <a:r>
                  <a:rPr lang="en-CA" dirty="0"/>
                  <a:t>4</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1453511" y="2234337"/>
              <a:ext cx="4116630"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609905">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𝑋</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299510645"/>
                  </p:ext>
                </p:extLst>
              </p:nvPr>
            </p:nvGraphicFramePr>
            <p:xfrm>
              <a:off x="1453511" y="2234337"/>
              <a:ext cx="4116630" cy="711200"/>
            </p:xfrm>
            <a:graphic>
              <a:graphicData uri="http://schemas.openxmlformats.org/drawingml/2006/table">
                <a:tbl>
                  <a:tblPr/>
                  <a:tblGrid>
                    <a:gridCol w="609905"/>
                    <a:gridCol w="609905"/>
                    <a:gridCol w="609905"/>
                    <a:gridCol w="609905"/>
                    <a:gridCol w="609905"/>
                    <a:gridCol w="609905"/>
                    <a:gridCol w="457200"/>
                  </a:tblGrid>
                  <a:tr h="35560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576000" b="-37931"/>
                          </a:stretch>
                        </a:blipFill>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212881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1246909"/>
            <a:ext cx="10515600" cy="1916257"/>
          </a:xfrm>
        </p:spPr>
        <p:txBody>
          <a:bodyPr/>
          <a:lstStyle/>
          <a:p>
            <a:r>
              <a:rPr lang="en-US" dirty="0">
                <a:solidFill>
                  <a:schemeClr val="bg1">
                    <a:lumMod val="65000"/>
                  </a:schemeClr>
                </a:solidFill>
              </a:rPr>
              <a:t>Chapter 1</a:t>
            </a:r>
            <a:br>
              <a:rPr lang="en-US" dirty="0">
                <a:solidFill>
                  <a:schemeClr val="bg1">
                    <a:lumMod val="65000"/>
                  </a:schemeClr>
                </a:solidFill>
              </a:rPr>
            </a:br>
            <a:r>
              <a:rPr lang="en-US" dirty="0">
                <a:solidFill>
                  <a:schemeClr val="bg1">
                    <a:lumMod val="65000"/>
                  </a:schemeClr>
                </a:solidFill>
              </a:rPr>
              <a:t>Characteristics of Time Series</a:t>
            </a:r>
            <a:endParaRPr lang="ru-RU" dirty="0">
              <a:solidFill>
                <a:schemeClr val="bg1">
                  <a:lumMod val="65000"/>
                </a:schemeClr>
              </a:solidFill>
            </a:endParaRPr>
          </a:p>
        </p:txBody>
      </p:sp>
      <p:sp>
        <p:nvSpPr>
          <p:cNvPr id="5" name="Текст 4"/>
          <p:cNvSpPr>
            <a:spLocks noGrp="1"/>
          </p:cNvSpPr>
          <p:nvPr>
            <p:ph type="body" idx="1"/>
          </p:nvPr>
        </p:nvSpPr>
        <p:spPr>
          <a:xfrm>
            <a:off x="1676400" y="3758191"/>
            <a:ext cx="10515600" cy="1500187"/>
          </a:xfrm>
        </p:spPr>
        <p:txBody>
          <a:bodyPr>
            <a:normAutofit/>
          </a:bodyPr>
          <a:lstStyle/>
          <a:p>
            <a:r>
              <a:rPr lang="en-US" sz="4000" dirty="0">
                <a:solidFill>
                  <a:srgbClr val="C00000"/>
                </a:solidFill>
              </a:rPr>
              <a:t>1.1 The Nature of Time Series Data</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extLst>
      <p:ext uri="{BB962C8B-B14F-4D97-AF65-F5344CB8AC3E}">
        <p14:creationId xmlns:p14="http://schemas.microsoft.com/office/powerpoint/2010/main" val="3303609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Use the following data for time series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oMath>
                </a14:m>
                <a:endParaRPr lang="en-CA" dirty="0"/>
              </a:p>
              <a:p>
                <a:pPr marL="628650" indent="-514350">
                  <a:buFont typeface="+mj-lt"/>
                  <a:buAutoNum type="arabicPeriod"/>
                </a:pPr>
                <a:endParaRPr lang="en-CA" dirty="0"/>
              </a:p>
              <a:p>
                <a:pPr marL="628650" indent="-514350">
                  <a:buFont typeface="+mj-lt"/>
                  <a:buAutoNum type="arabicPeriod"/>
                </a:pPr>
                <a:endParaRPr lang="en-CA" dirty="0"/>
              </a:p>
              <a:p>
                <a:pPr marL="114300" indent="0">
                  <a:buNone/>
                </a:pPr>
                <a:r>
                  <a:rPr lang="en-CA" dirty="0"/>
                  <a:t>5. Find the value of  </a:t>
                </a:r>
                <a14:m>
                  <m:oMath xmlns:m="http://schemas.openxmlformats.org/officeDocument/2006/math">
                    <m:sSup>
                      <m:sSupPr>
                        <m:ctrlPr>
                          <a:rPr lang="en-US" b="0" i="1" smtClean="0">
                            <a:latin typeface="Cambria Math" panose="02040503050406030204" pitchFamily="18" charset="0"/>
                          </a:rPr>
                        </m:ctrlPr>
                      </m:sSupPr>
                      <m:e>
                        <m:r>
                          <a:rPr lang="en-US" b="0" i="0" smtClean="0">
                            <a:latin typeface="Cambria Math"/>
                          </a:rPr>
                          <m:t>𝛻</m:t>
                        </m:r>
                      </m:e>
                      <m:sup>
                        <m:r>
                          <a:rPr lang="en-US" b="0" i="1" smtClean="0">
                            <a:latin typeface="Cambria Math"/>
                          </a:rPr>
                          <m:t>2</m:t>
                        </m:r>
                      </m:sup>
                    </m:sSup>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CA" dirty="0"/>
                  <a:t> at time </a:t>
                </a:r>
                <a14:m>
                  <m:oMath xmlns:m="http://schemas.openxmlformats.org/officeDocument/2006/math">
                    <m:r>
                      <a:rPr lang="en-US" b="0" i="1" smtClean="0">
                        <a:latin typeface="Cambria Math"/>
                      </a:rPr>
                      <m:t>𝑡</m:t>
                    </m:r>
                    <m:r>
                      <a:rPr lang="en-US" b="0" i="1" smtClean="0">
                        <a:latin typeface="Cambria Math"/>
                      </a:rPr>
                      <m:t>=3 </m:t>
                    </m:r>
                  </m:oMath>
                </a14:m>
                <a:endParaRPr lang="en-US" b="0" dirty="0"/>
              </a:p>
              <a:p>
                <a:pPr marL="628650" indent="-514350">
                  <a:buAutoNum type="alphaLcPeriod"/>
                </a:pPr>
                <a:r>
                  <a:rPr lang="en-CA" dirty="0"/>
                  <a:t>-2</a:t>
                </a:r>
              </a:p>
              <a:p>
                <a:pPr marL="628650" indent="-514350">
                  <a:buAutoNum type="alphaLcPeriod"/>
                </a:pPr>
                <a:r>
                  <a:rPr lang="en-CA" dirty="0"/>
                  <a:t>-1</a:t>
                </a:r>
              </a:p>
              <a:p>
                <a:pPr marL="628650" indent="-514350">
                  <a:buAutoNum type="alphaLcPeriod"/>
                </a:pPr>
                <a:r>
                  <a:rPr lang="en-CA" dirty="0"/>
                  <a:t>0</a:t>
                </a:r>
              </a:p>
              <a:p>
                <a:pPr marL="628650" indent="-514350">
                  <a:buAutoNum type="alphaLcPeriod"/>
                </a:pPr>
                <a:r>
                  <a:rPr lang="en-CA" dirty="0"/>
                  <a:t>1</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1453511" y="2234337"/>
              <a:ext cx="4116630"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609905">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tblGrid>
                  <a:tr h="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𝑋</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2726440051"/>
                  </p:ext>
                </p:extLst>
              </p:nvPr>
            </p:nvGraphicFramePr>
            <p:xfrm>
              <a:off x="1453511" y="2234337"/>
              <a:ext cx="4116630" cy="711200"/>
            </p:xfrm>
            <a:graphic>
              <a:graphicData uri="http://schemas.openxmlformats.org/drawingml/2006/table">
                <a:tbl>
                  <a:tblPr/>
                  <a:tblGrid>
                    <a:gridCol w="609905"/>
                    <a:gridCol w="609905"/>
                    <a:gridCol w="609905"/>
                    <a:gridCol w="609905"/>
                    <a:gridCol w="609905"/>
                    <a:gridCol w="609905"/>
                    <a:gridCol w="457200"/>
                  </a:tblGrid>
                  <a:tr h="355600">
                    <a:tc>
                      <a:txBody>
                        <a:bodyPr/>
                        <a:lstStyle/>
                        <a:p>
                          <a:pPr marL="0" marR="0" fontAlgn="t">
                            <a:spcBef>
                              <a:spcPts val="0"/>
                            </a:spcBef>
                            <a:spcAft>
                              <a:spcPts val="0"/>
                            </a:spcAft>
                          </a:pPr>
                          <a:r>
                            <a:rPr lang="en-US" sz="2000" dirty="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6</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576000" b="-37931"/>
                          </a:stretch>
                        </a:blipFill>
                      </a:tcPr>
                    </a:tc>
                    <a:tc>
                      <a:txBody>
                        <a:bodyPr/>
                        <a:lstStyle/>
                        <a:p>
                          <a:pPr marL="0" marR="0" fontAlgn="t">
                            <a:spcBef>
                              <a:spcPts val="0"/>
                            </a:spcBef>
                            <a:spcAft>
                              <a:spcPts val="0"/>
                            </a:spcAft>
                          </a:pPr>
                          <a:r>
                            <a:rPr lang="en-US" sz="200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18</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23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291352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Consider the elementary operations of time series that we studied:</a:t>
                </a:r>
              </a:p>
              <a:p>
                <a:pPr marL="628650" indent="-514350" fontAlgn="ctr">
                  <a:buFont typeface="+mj-lt"/>
                  <a:buAutoNum type="arabicPeriod"/>
                </a:pPr>
                <a:r>
                  <a:rPr lang="en-CA" dirty="0"/>
                  <a:t>Multiplication by a constant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a:rPr>
                          <m:t>𝑦</m:t>
                        </m:r>
                      </m:e>
                      <m:sub>
                        <m:r>
                          <a:rPr lang="en-CA" i="1" dirty="0" smtClean="0">
                            <a:latin typeface="Cambria Math"/>
                          </a:rPr>
                          <m:t>𝑡</m:t>
                        </m:r>
                      </m:sub>
                    </m:sSub>
                    <m:r>
                      <a:rPr lang="en-CA" i="1" dirty="0">
                        <a:latin typeface="Cambria Math"/>
                      </a:rPr>
                      <m:t> = </m:t>
                    </m:r>
                    <m:r>
                      <a:rPr lang="en-CA" i="1" dirty="0">
                        <a:latin typeface="Cambria Math"/>
                      </a:rPr>
                      <m:t>𝑎</m:t>
                    </m:r>
                    <m:r>
                      <a:rPr lang="en-CA" i="1" dirty="0">
                        <a:latin typeface="Cambria Math"/>
                      </a:rPr>
                      <m:t>  </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oMath>
                </a14:m>
                <a:endParaRPr lang="en-CA" dirty="0"/>
              </a:p>
              <a:p>
                <a:pPr marL="628650" indent="-514350" fontAlgn="ctr">
                  <a:buFont typeface="+mj-lt"/>
                  <a:buAutoNum type="arabicPeriod"/>
                </a:pPr>
                <a:r>
                  <a:rPr lang="en-CA" dirty="0" err="1"/>
                  <a:t>Logarithming</a:t>
                </a:r>
                <a:r>
                  <a:rPr lang="en-CA" dirty="0"/>
                  <a:t>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a:rPr>
                          <m:t>𝑦</m:t>
                        </m:r>
                      </m:e>
                      <m:sub>
                        <m:r>
                          <a:rPr lang="en-CA" i="1" dirty="0" smtClean="0">
                            <a:latin typeface="Cambria Math"/>
                          </a:rPr>
                          <m:t>𝑡</m:t>
                        </m:r>
                      </m:sub>
                    </m:sSub>
                    <m:r>
                      <a:rPr lang="en-CA" i="1" dirty="0">
                        <a:latin typeface="Cambria Math"/>
                      </a:rPr>
                      <m:t> = </m:t>
                    </m:r>
                    <m:r>
                      <m:rPr>
                        <m:sty m:val="p"/>
                      </m:rPr>
                      <a:rPr lang="en-CA" i="1" dirty="0">
                        <a:latin typeface="Cambria Math"/>
                      </a:rPr>
                      <m:t>log</m:t>
                    </m:r>
                    <m:r>
                      <a:rPr lang="en-CA" i="1" dirty="0">
                        <a:latin typeface="Cambria Math"/>
                      </a:rPr>
                      <m:t>⁡(</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m:t>
                    </m:r>
                  </m:oMath>
                </a14:m>
                <a:endParaRPr lang="en-CA" dirty="0"/>
              </a:p>
              <a:p>
                <a:pPr marL="628650" indent="-514350" fontAlgn="ctr">
                  <a:buFont typeface="+mj-lt"/>
                  <a:buAutoNum type="arabicPeriod"/>
                </a:pPr>
                <a:r>
                  <a:rPr lang="en-CA" dirty="0"/>
                  <a:t>Backshift of lag k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a:rPr>
                          <m:t>𝑦</m:t>
                        </m:r>
                      </m:e>
                      <m:sub>
                        <m:r>
                          <a:rPr lang="en-CA" i="1" dirty="0" smtClean="0">
                            <a:latin typeface="Cambria Math"/>
                          </a:rPr>
                          <m:t>𝑡</m:t>
                        </m:r>
                      </m:sub>
                    </m:sSub>
                    <m:r>
                      <a:rPr lang="en-CA" i="1" dirty="0">
                        <a:latin typeface="Cambria Math"/>
                      </a:rPr>
                      <m:t>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r>
                      <a:rPr lang="en-CA" i="1" dirty="0">
                        <a:latin typeface="Cambria Math"/>
                      </a:rPr>
                      <m:t>(</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 = </m:t>
                    </m:r>
                    <m:sSub>
                      <m:sSubPr>
                        <m:ctrlPr>
                          <a:rPr lang="en-CA" i="1" dirty="0">
                            <a:latin typeface="Cambria Math" panose="02040503050406030204" pitchFamily="18" charset="0"/>
                          </a:rPr>
                        </m:ctrlPr>
                      </m:sSubPr>
                      <m:e>
                        <m:r>
                          <a:rPr lang="en-CA" i="1" dirty="0">
                            <a:latin typeface="Cambria Math"/>
                          </a:rPr>
                          <m:t>𝑥</m:t>
                        </m:r>
                      </m:e>
                      <m:sub>
                        <m:r>
                          <a:rPr lang="en-US" b="0" i="1" dirty="0" smtClean="0">
                            <a:latin typeface="Cambria Math"/>
                          </a:rPr>
                          <m:t>𝑡</m:t>
                        </m:r>
                        <m:r>
                          <a:rPr lang="en-US" b="0" i="1" dirty="0" smtClean="0">
                            <a:latin typeface="Cambria Math"/>
                          </a:rPr>
                          <m:t>−</m:t>
                        </m:r>
                        <m:r>
                          <a:rPr lang="en-US" b="0" i="1" dirty="0" smtClean="0">
                            <a:latin typeface="Cambria Math"/>
                          </a:rPr>
                          <m:t>𝑘</m:t>
                        </m:r>
                      </m:sub>
                    </m:sSub>
                  </m:oMath>
                </a14:m>
                <a:endParaRPr lang="en-CA" dirty="0"/>
              </a:p>
              <a:p>
                <a:pPr marL="628650" indent="-514350" fontAlgn="ctr">
                  <a:buFont typeface="+mj-lt"/>
                  <a:buAutoNum type="arabicPeriod"/>
                </a:pPr>
                <a:r>
                  <a:rPr lang="en-CA" dirty="0"/>
                  <a:t>Backward difference of lag k: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a:rPr>
                          <m:t>𝑦</m:t>
                        </m:r>
                      </m:e>
                      <m:sub>
                        <m:r>
                          <a:rPr lang="en-CA" i="1" dirty="0" smtClean="0">
                            <a:latin typeface="Cambria Math"/>
                          </a:rPr>
                          <m:t>𝑡</m:t>
                        </m:r>
                      </m:sub>
                    </m:sSub>
                    <m:r>
                      <a:rPr lang="en-CA" i="1" dirty="0">
                        <a:latin typeface="Cambria Math"/>
                      </a:rPr>
                      <m:t> = (1 −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r>
                      <a:rPr lang="en-CA" i="1" dirty="0">
                        <a:latin typeface="Cambria Math"/>
                      </a:rPr>
                      <m:t>)(</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m:t>
                    </m:r>
                  </m:oMath>
                </a14:m>
                <a:endParaRPr lang="en-CA" dirty="0"/>
              </a:p>
              <a:p>
                <a:pPr marL="628650" indent="-514350" fontAlgn="ctr">
                  <a:buFont typeface="+mj-lt"/>
                  <a:buAutoNum type="arabicPeriod"/>
                </a:pPr>
                <a:r>
                  <a:rPr lang="en-CA" dirty="0"/>
                  <a:t>Backward difference of order d: </a:t>
                </a:r>
                <a14:m>
                  <m:oMath xmlns:m="http://schemas.openxmlformats.org/officeDocument/2006/math">
                    <m:sSub>
                      <m:sSubPr>
                        <m:ctrlPr>
                          <a:rPr lang="en-US" b="0" i="1" dirty="0" smtClean="0">
                            <a:latin typeface="Cambria Math" panose="02040503050406030204" pitchFamily="18" charset="0"/>
                          </a:rPr>
                        </m:ctrlPr>
                      </m:sSubPr>
                      <m:e>
                        <m:r>
                          <m:rPr>
                            <m:sty m:val="p"/>
                          </m:rPr>
                          <a:rPr lang="en-US" b="0" i="0" dirty="0" smtClean="0">
                            <a:latin typeface="Cambria Math"/>
                          </a:rPr>
                          <m:t>y</m:t>
                        </m:r>
                      </m:e>
                      <m:sub>
                        <m:r>
                          <m:rPr>
                            <m:sty m:val="p"/>
                          </m:rPr>
                          <a:rPr lang="en-US" b="0" i="0" dirty="0" smtClean="0">
                            <a:latin typeface="Cambria Math"/>
                          </a:rPr>
                          <m:t>t</m:t>
                        </m:r>
                      </m:sub>
                    </m:sSub>
                    <m:r>
                      <a:rPr lang="en-CA" i="1" dirty="0" smtClean="0">
                        <a:latin typeface="Cambria Math"/>
                      </a:rPr>
                      <m:t>= </m:t>
                    </m:r>
                    <m:sSup>
                      <m:sSupPr>
                        <m:ctrlPr>
                          <a:rPr lang="en-CA" i="1" dirty="0" smtClean="0">
                            <a:latin typeface="Cambria Math" panose="02040503050406030204" pitchFamily="18" charset="0"/>
                          </a:rPr>
                        </m:ctrlPr>
                      </m:sSupPr>
                      <m:e>
                        <m:d>
                          <m:dPr>
                            <m:ctrlPr>
                              <a:rPr lang="en-CA" i="1" dirty="0" smtClean="0">
                                <a:latin typeface="Cambria Math" panose="02040503050406030204" pitchFamily="18" charset="0"/>
                              </a:rPr>
                            </m:ctrlPr>
                          </m:dPr>
                          <m:e>
                            <m:r>
                              <a:rPr lang="en-CA" i="1" dirty="0" smtClean="0">
                                <a:latin typeface="Cambria Math"/>
                              </a:rPr>
                              <m:t>1 − </m:t>
                            </m:r>
                            <m:r>
                              <a:rPr lang="en-CA" i="1" dirty="0" smtClean="0">
                                <a:latin typeface="Cambria Math"/>
                              </a:rPr>
                              <m:t>𝐵</m:t>
                            </m:r>
                          </m:e>
                        </m:d>
                      </m:e>
                      <m:sup>
                        <m:r>
                          <a:rPr lang="en-CA" i="1" dirty="0" smtClean="0">
                            <a:latin typeface="Cambria Math"/>
                          </a:rPr>
                          <m:t>𝑑</m:t>
                        </m:r>
                      </m:sup>
                    </m:sSup>
                    <m:r>
                      <a:rPr lang="en-CA" i="1" dirty="0" smtClean="0">
                        <a:latin typeface="Cambria Math"/>
                      </a:rPr>
                      <m:t>(</m:t>
                    </m:r>
                    <m:sSub>
                      <m:sSubPr>
                        <m:ctrlPr>
                          <a:rPr lang="en-CA" i="1" dirty="0" smtClean="0">
                            <a:latin typeface="Cambria Math" panose="02040503050406030204" pitchFamily="18" charset="0"/>
                          </a:rPr>
                        </m:ctrlPr>
                      </m:sSubPr>
                      <m:e>
                        <m:r>
                          <a:rPr lang="en-CA" i="1" dirty="0" smtClean="0">
                            <a:latin typeface="Cambria Math"/>
                          </a:rPr>
                          <m:t>𝑥</m:t>
                        </m:r>
                      </m:e>
                      <m:sub>
                        <m:r>
                          <a:rPr lang="en-CA" i="1" dirty="0" smtClean="0">
                            <a:latin typeface="Cambria Math"/>
                          </a:rPr>
                          <m:t>𝑡</m:t>
                        </m:r>
                      </m:sub>
                    </m:sSub>
                    <m:r>
                      <a:rPr lang="en-CA" i="1" dirty="0" smtClean="0">
                        <a:latin typeface="Cambria Math"/>
                      </a:rPr>
                      <m:t>) </m:t>
                    </m:r>
                  </m:oMath>
                </a14:m>
                <a:endParaRPr lang="en-CA" dirty="0"/>
              </a:p>
              <a:p>
                <a:pPr marL="628650" indent="-514350" fontAlgn="ctr">
                  <a:buFont typeface="+mj-lt"/>
                  <a:buAutoNum type="arabicPeriod"/>
                </a:pPr>
                <a:r>
                  <a:rPr lang="en-CA" dirty="0"/>
                  <a:t>Sum of two time series: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a:rPr>
                          <m:t>𝑧</m:t>
                        </m:r>
                      </m:e>
                      <m:sub>
                        <m:r>
                          <a:rPr lang="en-CA" i="1" dirty="0" smtClean="0">
                            <a:latin typeface="Cambria Math"/>
                          </a:rPr>
                          <m:t>𝑡</m:t>
                        </m:r>
                      </m:sub>
                    </m:sSub>
                    <m:r>
                      <a:rPr lang="en-CA" i="1" dirty="0">
                        <a:latin typeface="Cambria Math"/>
                      </a:rPr>
                      <m:t> = </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 + </m:t>
                    </m:r>
                    <m:sSub>
                      <m:sSubPr>
                        <m:ctrlPr>
                          <a:rPr lang="en-CA" i="1" dirty="0" err="1">
                            <a:latin typeface="Cambria Math" panose="02040503050406030204" pitchFamily="18" charset="0"/>
                          </a:rPr>
                        </m:ctrlPr>
                      </m:sSubPr>
                      <m:e>
                        <m:r>
                          <a:rPr lang="en-CA" i="1" dirty="0" err="1">
                            <a:latin typeface="Cambria Math"/>
                          </a:rPr>
                          <m:t>𝑦</m:t>
                        </m:r>
                      </m:e>
                      <m:sub>
                        <m:r>
                          <a:rPr lang="en-CA" i="1" dirty="0" err="1">
                            <a:latin typeface="Cambria Math"/>
                          </a:rPr>
                          <m:t>𝑡</m:t>
                        </m:r>
                      </m:sub>
                    </m:sSub>
                  </m:oMath>
                </a14:m>
                <a:endParaRPr lang="en-CA" dirty="0"/>
              </a:p>
              <a:p>
                <a:pPr marL="114300" indent="0">
                  <a:buNone/>
                </a:pPr>
                <a:r>
                  <a:rPr lang="en-CA" dirty="0"/>
                  <a:t>Please choose, true or false for the following commute statements:</a:t>
                </a:r>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rotWithShape="1">
                <a:blip r:embed="rId2"/>
                <a:stretch>
                  <a:fillRect l="-61" r="-727"/>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a:p>
        </p:txBody>
      </p:sp>
    </p:spTree>
    <p:extLst>
      <p:ext uri="{BB962C8B-B14F-4D97-AF65-F5344CB8AC3E}">
        <p14:creationId xmlns:p14="http://schemas.microsoft.com/office/powerpoint/2010/main" val="889073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628650" indent="-514350">
                  <a:buFont typeface="+mj-lt"/>
                  <a:buAutoNum type="arabicPeriod"/>
                </a:pPr>
                <a14:m>
                  <m:oMath xmlns:m="http://schemas.openxmlformats.org/officeDocument/2006/math">
                    <m:r>
                      <a:rPr lang="en-CA" i="1" dirty="0" smtClean="0">
                        <a:latin typeface="Cambria Math"/>
                      </a:rPr>
                      <m:t>𝑎</m:t>
                    </m:r>
                    <m:r>
                      <a:rPr lang="en-CA" i="1" dirty="0" smtClean="0">
                        <a:latin typeface="Cambria Math"/>
                      </a:rPr>
                      <m:t> </m:t>
                    </m:r>
                    <m:func>
                      <m:funcPr>
                        <m:ctrlPr>
                          <a:rPr lang="en-CA" i="1" dirty="0">
                            <a:latin typeface="Cambria Math" panose="02040503050406030204" pitchFamily="18" charset="0"/>
                          </a:rPr>
                        </m:ctrlPr>
                      </m:funcPr>
                      <m:fName>
                        <m:r>
                          <m:rPr>
                            <m:sty m:val="p"/>
                          </m:rPr>
                          <a:rPr lang="en-CA" i="0" dirty="0">
                            <a:latin typeface="Cambria Math"/>
                          </a:rPr>
                          <m:t>log</m:t>
                        </m:r>
                      </m:fName>
                      <m:e>
                        <m:d>
                          <m:dPr>
                            <m:ctrlPr>
                              <a:rPr lang="en-CA" i="1" dirty="0">
                                <a:latin typeface="Cambria Math" panose="02040503050406030204" pitchFamily="18" charset="0"/>
                              </a:rPr>
                            </m:ctrlPr>
                          </m:dPr>
                          <m:e>
                            <m:sSub>
                              <m:sSubPr>
                                <m:ctrlPr>
                                  <a:rPr lang="en-US" b="0" i="1" dirty="0" smtClean="0">
                                    <a:latin typeface="Cambria Math" panose="02040503050406030204" pitchFamily="18" charset="0"/>
                                  </a:rPr>
                                </m:ctrlPr>
                              </m:sSubPr>
                              <m:e>
                                <m:r>
                                  <a:rPr lang="en-CA" i="1" dirty="0">
                                    <a:latin typeface="Cambria Math"/>
                                  </a:rPr>
                                  <m:t>𝑥</m:t>
                                </m:r>
                              </m:e>
                              <m:sub>
                                <m:r>
                                  <a:rPr lang="en-US" b="0" i="1" dirty="0" smtClean="0">
                                    <a:latin typeface="Cambria Math"/>
                                  </a:rPr>
                                  <m:t>𝑡</m:t>
                                </m:r>
                              </m:sub>
                            </m:sSub>
                          </m:e>
                        </m:d>
                      </m:e>
                    </m:func>
                    <m:r>
                      <a:rPr lang="en-CA" b="0" i="1" dirty="0"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r>
                      <m:rPr>
                        <m:sty m:val="p"/>
                      </m:rPr>
                      <a:rPr lang="en-CA" i="1" dirty="0">
                        <a:latin typeface="Cambria Math"/>
                      </a:rPr>
                      <m:t>log</m:t>
                    </m:r>
                    <m:r>
                      <a:rPr lang="en-CA" i="1" dirty="0">
                        <a:latin typeface="Cambria Math"/>
                      </a:rPr>
                      <m:t>⁡(</m:t>
                    </m:r>
                    <m:r>
                      <a:rPr lang="en-CA" i="1" dirty="0">
                        <a:latin typeface="Cambria Math"/>
                      </a:rPr>
                      <m:t>𝑎</m:t>
                    </m:r>
                    <m:r>
                      <a:rPr lang="en-CA" i="1" dirty="0">
                        <a:latin typeface="Cambria Math"/>
                      </a:rPr>
                      <m:t>  </m:t>
                    </m:r>
                    <m:sSub>
                      <m:sSubPr>
                        <m:ctrlPr>
                          <a:rPr lang="en-US" b="0" i="1" dirty="0" smtClean="0">
                            <a:latin typeface="Cambria Math" panose="02040503050406030204" pitchFamily="18" charset="0"/>
                          </a:rPr>
                        </m:ctrlPr>
                      </m:sSubPr>
                      <m:e>
                        <m:r>
                          <a:rPr lang="en-CA" i="1" dirty="0">
                            <a:latin typeface="Cambria Math"/>
                          </a:rPr>
                          <m:t>𝑥</m:t>
                        </m:r>
                      </m:e>
                      <m:sub>
                        <m:r>
                          <a:rPr lang="en-US" b="0" i="1" dirty="0" smtClean="0">
                            <a:latin typeface="Cambria Math"/>
                          </a:rPr>
                          <m:t>𝑡</m:t>
                        </m:r>
                      </m:sub>
                    </m:sSub>
                    <m:r>
                      <a:rPr lang="en-CA" i="1" dirty="0">
                        <a:latin typeface="Cambria Math"/>
                      </a:rPr>
                      <m:t>)</m:t>
                    </m:r>
                  </m:oMath>
                </a14:m>
                <a:r>
                  <a:rPr lang="en-CA" dirty="0"/>
                  <a:t> </a:t>
                </a:r>
              </a:p>
              <a:p>
                <a:pPr marL="571500" lvl="1" indent="0">
                  <a:buNone/>
                </a:pPr>
                <a:r>
                  <a:rPr lang="en-CA" dirty="0"/>
                  <a:t>True          False</a:t>
                </a:r>
              </a:p>
              <a:p>
                <a:pPr marL="571500" lvl="1" indent="0">
                  <a:buNone/>
                </a:pPr>
                <a:endParaRPr lang="en-CA" dirty="0"/>
              </a:p>
              <a:p>
                <a:pPr marL="628650" indent="-514350">
                  <a:buFont typeface="+mj-lt"/>
                  <a:buAutoNum type="arabicPeriod"/>
                </a:pPr>
                <a14:m>
                  <m:oMath xmlns:m="http://schemas.openxmlformats.org/officeDocument/2006/math">
                    <m:r>
                      <a:rPr lang="en-CA" i="1" dirty="0" smtClean="0">
                        <a:latin typeface="Cambria Math"/>
                      </a:rPr>
                      <m:t>𝑎</m:t>
                    </m:r>
                    <m:r>
                      <a:rPr lang="en-CA" i="1" dirty="0" smtClean="0">
                        <a:latin typeface="Cambria Math"/>
                      </a:rPr>
                      <m:t>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d>
                      <m:dPr>
                        <m:ctrlPr>
                          <a:rPr lang="en-CA" i="1" dirty="0">
                            <a:latin typeface="Cambria Math" panose="02040503050406030204" pitchFamily="18" charset="0"/>
                          </a:rPr>
                        </m:ctrlPr>
                      </m:dPr>
                      <m:e>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e>
                    </m:d>
                    <m:r>
                      <a:rPr lang="en-CA" b="0" i="1" dirty="0"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r>
                      <a:rPr lang="en-CA" i="1" dirty="0">
                        <a:latin typeface="Cambria Math"/>
                      </a:rPr>
                      <m:t>(</m:t>
                    </m:r>
                    <m:r>
                      <a:rPr lang="en-CA" i="1" dirty="0">
                        <a:latin typeface="Cambria Math"/>
                      </a:rPr>
                      <m:t>𝑎</m:t>
                    </m:r>
                    <m:r>
                      <a:rPr lang="en-CA" i="1" dirty="0">
                        <a:latin typeface="Cambria Math"/>
                      </a:rPr>
                      <m:t> </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m:t>
                    </m:r>
                  </m:oMath>
                </a14:m>
                <a:r>
                  <a:rPr lang="en-CA" dirty="0"/>
                  <a:t> </a:t>
                </a:r>
              </a:p>
              <a:p>
                <a:pPr marL="571500" lvl="1" indent="0">
                  <a:buNone/>
                </a:pPr>
                <a:r>
                  <a:rPr lang="en-CA" dirty="0"/>
                  <a:t>True          False</a:t>
                </a:r>
              </a:p>
              <a:p>
                <a:pPr marL="571500" lvl="1" indent="0">
                  <a:buNone/>
                </a:pPr>
                <a:endParaRPr lang="en-CA" dirty="0"/>
              </a:p>
              <a:p>
                <a:pPr marL="628650" indent="-514350">
                  <a:buFont typeface="+mj-lt"/>
                  <a:buAutoNum type="arabicPeriod"/>
                </a:pPr>
                <a:r>
                  <a:rPr lang="en-CA" dirty="0"/>
                  <a:t> </a:t>
                </a:r>
                <a14:m>
                  <m:oMath xmlns:m="http://schemas.openxmlformats.org/officeDocument/2006/math">
                    <m:r>
                      <a:rPr lang="en-CA" i="1" dirty="0" smtClean="0">
                        <a:latin typeface="Cambria Math"/>
                      </a:rPr>
                      <m:t>𝑎</m:t>
                    </m:r>
                    <m:r>
                      <a:rPr lang="en-CA" i="1" dirty="0">
                        <a:latin typeface="Cambria Math"/>
                      </a:rPr>
                      <m:t>(1 −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r>
                      <a:rPr lang="en-CA" i="1" dirty="0">
                        <a:latin typeface="Cambria Math"/>
                      </a:rPr>
                      <m:t>)</m:t>
                    </m:r>
                    <m:sSub>
                      <m:sSubPr>
                        <m:ctrlPr>
                          <a:rPr lang="en-CA" i="1" dirty="0">
                            <a:latin typeface="Cambria Math" panose="02040503050406030204" pitchFamily="18" charset="0"/>
                          </a:rPr>
                        </m:ctrlPr>
                      </m:sSubPr>
                      <m:e>
                        <m:r>
                          <a:rPr lang="en-CA" i="1" dirty="0" err="1">
                            <a:latin typeface="Cambria Math"/>
                          </a:rPr>
                          <m:t>𝑥</m:t>
                        </m:r>
                      </m:e>
                      <m:sub>
                        <m:r>
                          <a:rPr lang="en-CA" i="1" dirty="0" err="1">
                            <a:latin typeface="Cambria Math"/>
                          </a:rPr>
                          <m:t>𝑡</m:t>
                        </m:r>
                      </m:sub>
                    </m:sSub>
                  </m:oMath>
                </a14:m>
                <a:r>
                  <a:rPr lang="en-CA" i="0" dirty="0" err="1">
                    <a:latin typeface="+mj-lt"/>
                  </a:rPr>
                  <a:t> </a:t>
                </a:r>
                <a14:m>
                  <m:oMath xmlns:m="http://schemas.openxmlformats.org/officeDocument/2006/math">
                    <m:r>
                      <a:rPr lang="en-CA" b="0" i="1" dirty="0"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r>
                      <a:rPr lang="en-CA" i="1" dirty="0">
                        <a:latin typeface="Cambria Math"/>
                      </a:rPr>
                      <m:t>(1 −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r>
                      <a:rPr lang="en-CA" i="1" dirty="0">
                        <a:latin typeface="Cambria Math"/>
                      </a:rPr>
                      <m:t>)(</m:t>
                    </m:r>
                    <m:r>
                      <a:rPr lang="en-CA" i="1" dirty="0">
                        <a:latin typeface="Cambria Math"/>
                      </a:rPr>
                      <m:t>𝑎</m:t>
                    </m:r>
                    <m:r>
                      <a:rPr lang="en-CA" i="1" dirty="0">
                        <a:latin typeface="Cambria Math"/>
                      </a:rPr>
                      <m:t>  </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r>
                      <a:rPr lang="en-CA" i="1" dirty="0">
                        <a:latin typeface="Cambria Math"/>
                      </a:rPr>
                      <m:t>)</m:t>
                    </m:r>
                  </m:oMath>
                </a14:m>
                <a:r>
                  <a:rPr lang="en-CA" dirty="0"/>
                  <a:t> </a:t>
                </a:r>
              </a:p>
              <a:p>
                <a:pPr marL="571500" lvl="1" indent="0">
                  <a:buNone/>
                </a:pPr>
                <a:r>
                  <a:rPr lang="en-CA" dirty="0"/>
                  <a:t>True          False</a:t>
                </a:r>
              </a:p>
              <a:p>
                <a:pPr marL="571500" lvl="1" indent="0">
                  <a:buNone/>
                </a:pPr>
                <a:endParaRPr lang="en-CA" dirty="0"/>
              </a:p>
              <a:p>
                <a:pPr marL="628650" indent="-514350">
                  <a:buFont typeface="+mj-lt"/>
                  <a:buAutoNum type="arabicPeriod"/>
                </a:pPr>
                <a:endParaRPr lang="en-CA" dirty="0"/>
              </a:p>
              <a:p>
                <a:pPr marL="628650" indent="-514350">
                  <a:buFont typeface="+mj-lt"/>
                  <a:buAutoNum type="arabicPeriod"/>
                </a:pPr>
                <a:endParaRPr lang="en-US" b="0" dirty="0"/>
              </a:p>
              <a:p>
                <a:pPr marL="628650" indent="-514350">
                  <a:buFont typeface="+mj-lt"/>
                  <a:buAutoNum type="arabicPeriod"/>
                </a:pPr>
                <a:endParaRPr lang="en-CA"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dirty="0"/>
          </a:p>
        </p:txBody>
      </p:sp>
    </p:spTree>
    <p:extLst>
      <p:ext uri="{BB962C8B-B14F-4D97-AF65-F5344CB8AC3E}">
        <p14:creationId xmlns:p14="http://schemas.microsoft.com/office/powerpoint/2010/main" val="35935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r>
                  <a:rPr lang="en-CA" dirty="0"/>
                  <a:t>4. </a:t>
                </a:r>
                <a14:m>
                  <m:oMath xmlns:m="http://schemas.openxmlformats.org/officeDocument/2006/math">
                    <m:r>
                      <a:rPr lang="en-CA" i="1" dirty="0">
                        <a:latin typeface="Cambria Math"/>
                      </a:rPr>
                      <m:t>𝑎</m:t>
                    </m:r>
                    <m:r>
                      <a:rPr lang="en-CA" i="1" dirty="0">
                        <a:latin typeface="Cambria Math"/>
                      </a:rPr>
                      <m:t>  </m:t>
                    </m:r>
                    <m:sSup>
                      <m:sSupPr>
                        <m:ctrlPr>
                          <a:rPr lang="en-US" i="1" dirty="0">
                            <a:latin typeface="Cambria Math" panose="02040503050406030204" pitchFamily="18" charset="0"/>
                          </a:rPr>
                        </m:ctrlPr>
                      </m:sSupPr>
                      <m:e>
                        <m:d>
                          <m:dPr>
                            <m:ctrlPr>
                              <a:rPr lang="en-CA" i="1" dirty="0">
                                <a:latin typeface="Cambria Math" panose="02040503050406030204" pitchFamily="18" charset="0"/>
                              </a:rPr>
                            </m:ctrlPr>
                          </m:dPr>
                          <m:e>
                            <m:r>
                              <a:rPr lang="en-CA" i="1" dirty="0">
                                <a:latin typeface="Cambria Math"/>
                              </a:rPr>
                              <m:t>1 −</m:t>
                            </m:r>
                            <m:r>
                              <a:rPr lang="en-US" i="1" dirty="0">
                                <a:latin typeface="Cambria Math"/>
                              </a:rPr>
                              <m:t>𝐵</m:t>
                            </m:r>
                          </m:e>
                        </m:d>
                      </m:e>
                      <m:sup>
                        <m:r>
                          <a:rPr lang="en-US" i="1" dirty="0">
                            <a:latin typeface="Cambria Math"/>
                          </a:rPr>
                          <m:t>𝑑</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𝑡</m:t>
                            </m:r>
                          </m:sub>
                        </m:sSub>
                      </m:e>
                    </m:d>
                    <m:r>
                      <a:rPr lang="en-CA" b="0" i="1" dirty="0" smtClean="0">
                        <a:latin typeface="Cambria Math" panose="02040503050406030204" pitchFamily="18" charset="0"/>
                      </a:rPr>
                      <m:t>   =?     </m:t>
                    </m:r>
                    <m:sSup>
                      <m:sSupPr>
                        <m:ctrlPr>
                          <a:rPr lang="en-US" i="1" dirty="0">
                            <a:latin typeface="Cambria Math" panose="02040503050406030204" pitchFamily="18" charset="0"/>
                          </a:rPr>
                        </m:ctrlPr>
                      </m:sSupPr>
                      <m:e>
                        <m:d>
                          <m:dPr>
                            <m:ctrlPr>
                              <a:rPr lang="en-CA" i="1" dirty="0">
                                <a:latin typeface="Cambria Math" panose="02040503050406030204" pitchFamily="18" charset="0"/>
                              </a:rPr>
                            </m:ctrlPr>
                          </m:dPr>
                          <m:e>
                            <m:r>
                              <a:rPr lang="en-CA" i="1" dirty="0">
                                <a:latin typeface="Cambria Math"/>
                              </a:rPr>
                              <m:t>1 −</m:t>
                            </m:r>
                            <m:r>
                              <a:rPr lang="en-US" i="1" dirty="0">
                                <a:latin typeface="Cambria Math"/>
                              </a:rPr>
                              <m:t>𝐵</m:t>
                            </m:r>
                          </m:e>
                        </m:d>
                      </m:e>
                      <m:sup>
                        <m:r>
                          <a:rPr lang="en-US" i="1" dirty="0">
                            <a:latin typeface="Cambria Math"/>
                          </a:rPr>
                          <m:t>𝑑</m:t>
                        </m:r>
                      </m:sup>
                    </m:sSup>
                    <m:r>
                      <a:rPr lang="en-US" i="1" dirty="0">
                        <a:latin typeface="Cambria Math"/>
                      </a:rPr>
                      <m:t>(</m:t>
                    </m:r>
                    <m:sSub>
                      <m:sSubPr>
                        <m:ctrlPr>
                          <a:rPr lang="en-US" i="1" dirty="0">
                            <a:latin typeface="Cambria Math" panose="02040503050406030204" pitchFamily="18" charset="0"/>
                          </a:rPr>
                        </m:ctrlPr>
                      </m:sSubPr>
                      <m:e>
                        <m:r>
                          <a:rPr lang="en-US" i="1" dirty="0">
                            <a:latin typeface="Cambria Math"/>
                          </a:rPr>
                          <m:t>𝑎</m:t>
                        </m:r>
                        <m:r>
                          <a:rPr lang="en-US" i="1" dirty="0">
                            <a:latin typeface="Cambria Math"/>
                          </a:rPr>
                          <m:t> </m:t>
                        </m:r>
                        <m:r>
                          <a:rPr lang="en-US" i="1" dirty="0">
                            <a:latin typeface="Cambria Math"/>
                          </a:rPr>
                          <m:t>𝑥</m:t>
                        </m:r>
                      </m:e>
                      <m:sub>
                        <m:r>
                          <a:rPr lang="en-US" i="1" dirty="0">
                            <a:latin typeface="Cambria Math"/>
                          </a:rPr>
                          <m:t>𝑡</m:t>
                        </m:r>
                      </m:sub>
                    </m:sSub>
                    <m:r>
                      <a:rPr lang="en-US" i="1" dirty="0">
                        <a:latin typeface="Cambria Math"/>
                      </a:rPr>
                      <m:t>)</m:t>
                    </m:r>
                  </m:oMath>
                </a14:m>
                <a:endParaRPr lang="en-CA" dirty="0"/>
              </a:p>
              <a:p>
                <a:pPr marL="114300" indent="0">
                  <a:buNone/>
                </a:pPr>
                <a:r>
                  <a:rPr lang="en-CA" dirty="0"/>
                  <a:t>       True          False</a:t>
                </a:r>
              </a:p>
              <a:p>
                <a:pPr marL="114300" indent="0">
                  <a:buNone/>
                </a:pPr>
                <a:endParaRPr lang="en-CA" dirty="0"/>
              </a:p>
              <a:p>
                <a:pPr marL="114300" indent="0">
                  <a:buNone/>
                </a:pPr>
                <a:r>
                  <a:rPr lang="en-US" dirty="0"/>
                  <a:t>5. </a:t>
                </a:r>
                <a14:m>
                  <m:oMath xmlns:m="http://schemas.openxmlformats.org/officeDocument/2006/math">
                    <m:r>
                      <a:rPr lang="en-US" b="0" i="1" smtClean="0">
                        <a:latin typeface="Cambria Math"/>
                      </a:rPr>
                      <m:t>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CA" b="0" i="1" smtClean="0">
                        <a:latin typeface="Cambria Math" panose="02040503050406030204" pitchFamily="18" charset="0"/>
                      </a:rPr>
                      <m:t>  =?</m:t>
                    </m:r>
                    <m:r>
                      <a:rPr lang="en-CA" b="0" i="1" dirty="0" smtClean="0">
                        <a:latin typeface="Cambria Math" panose="02040503050406030204" pitchFamily="18" charset="0"/>
                      </a:rPr>
                      <m:t>    </m:t>
                    </m:r>
                    <m:r>
                      <a:rPr lang="en-US" b="0" i="1" smtClean="0">
                        <a:latin typeface="Cambria Math"/>
                      </a:rPr>
                      <m:t>(</m:t>
                    </m:r>
                    <m:r>
                      <a:rPr lang="en-US" b="0" i="1" smtClean="0">
                        <a:latin typeface="Cambria Math"/>
                      </a:rPr>
                      <m:t>𝑎</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𝑎</m:t>
                    </m:r>
                    <m:sSub>
                      <m:sSubPr>
                        <m:ctrlPr>
                          <a:rPr lang="en-US" b="0" i="1" smtClean="0">
                            <a:latin typeface="Cambria Math" panose="02040503050406030204" pitchFamily="18" charset="0"/>
                          </a:rPr>
                        </m:ctrlPr>
                      </m:sSubPr>
                      <m:e>
                        <m:r>
                          <a:rPr lang="en-US" b="0" i="1" smtClean="0">
                            <a:latin typeface="Cambria Math"/>
                          </a:rPr>
                          <m:t> </m:t>
                        </m:r>
                        <m:r>
                          <a:rPr lang="en-US" b="0" i="1" smtClean="0">
                            <a:latin typeface="Cambria Math"/>
                          </a:rPr>
                          <m:t>𝑦</m:t>
                        </m:r>
                      </m:e>
                      <m:sub>
                        <m:r>
                          <a:rPr lang="en-US" b="0" i="1" smtClean="0">
                            <a:latin typeface="Cambria Math"/>
                          </a:rPr>
                          <m:t>𝑡</m:t>
                        </m:r>
                      </m:sub>
                    </m:sSub>
                    <m:r>
                      <a:rPr lang="en-US" b="0" i="1" smtClean="0">
                        <a:latin typeface="Cambria Math"/>
                      </a:rPr>
                      <m:t>)</m:t>
                    </m:r>
                  </m:oMath>
                </a14:m>
                <a:endParaRPr lang="en-CA" dirty="0"/>
              </a:p>
              <a:p>
                <a:pPr marL="114300" indent="0">
                  <a:buNone/>
                </a:pPr>
                <a:r>
                  <a:rPr lang="en-CA" dirty="0"/>
                  <a:t>       True       False</a:t>
                </a:r>
              </a:p>
              <a:p>
                <a:pPr marL="114300" indent="0">
                  <a:buNone/>
                </a:pPr>
                <a:endParaRPr lang="en-CA" dirty="0"/>
              </a:p>
              <a:p>
                <a:pPr marL="114300" indent="0">
                  <a:buNone/>
                </a:pPr>
                <a:r>
                  <a:rPr lang="en-US" b="0" dirty="0"/>
                  <a:t>6.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func>
                    <m:r>
                      <a:rPr lang="en-CA" b="0" i="1" smtClean="0">
                        <a:latin typeface="Cambria Math" panose="02040503050406030204" pitchFamily="18" charset="0"/>
                      </a:rPr>
                      <m:t>   </m:t>
                    </m:r>
                    <m:r>
                      <a:rPr lang="en-US" b="0" i="1" smtClean="0">
                        <a:latin typeface="Cambria Math"/>
                      </a:rPr>
                      <m:t>=</m:t>
                    </m:r>
                    <m:r>
                      <a:rPr lang="en-CA"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func>
                      </m:e>
                    </m:d>
                  </m:oMath>
                </a14:m>
                <a:r>
                  <a:rPr lang="en-CA" dirty="0"/>
                  <a:t> </a:t>
                </a:r>
              </a:p>
              <a:p>
                <a:pPr marL="114300" indent="0">
                  <a:buNone/>
                </a:pPr>
                <a:r>
                  <a:rPr lang="en-CA" dirty="0"/>
                  <a:t>        True       False</a:t>
                </a:r>
              </a:p>
              <a:p>
                <a:pPr marL="114300" indent="0">
                  <a:buNone/>
                </a:pPr>
                <a:endParaRPr lang="en-US" b="0" i="1" dirty="0">
                  <a:latin typeface="Cambria Math"/>
                </a:endParaRPr>
              </a:p>
              <a:p>
                <a:pPr marL="114300" indent="0">
                  <a:buNone/>
                </a:pPr>
                <a:endParaRPr lang="en-CA" dirty="0"/>
              </a:p>
              <a:p>
                <a:pPr marL="628650" indent="-514350">
                  <a:buFont typeface="+mj-lt"/>
                  <a:buAutoNum type="arabicPeriod"/>
                </a:pPr>
                <a:endParaRPr lang="en-US" b="0" dirty="0"/>
              </a:p>
              <a:p>
                <a:pPr marL="628650" indent="-514350">
                  <a:buFont typeface="+mj-lt"/>
                  <a:buAutoNum type="arabicPeriod"/>
                </a:pPr>
                <a:endParaRPr lang="en-CA"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a:p>
        </p:txBody>
      </p:sp>
    </p:spTree>
    <p:extLst>
      <p:ext uri="{BB962C8B-B14F-4D97-AF65-F5344CB8AC3E}">
        <p14:creationId xmlns:p14="http://schemas.microsoft.com/office/powerpoint/2010/main" val="422347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459148"/>
                <a:ext cx="10058400" cy="4562172"/>
              </a:xfrm>
            </p:spPr>
            <p:txBody>
              <a:bodyPr>
                <a:normAutofit/>
              </a:bodyPr>
              <a:lstStyle/>
              <a:p>
                <a:pPr marL="114300" indent="0">
                  <a:buNone/>
                </a:pPr>
                <a14:m>
                  <m:oMath xmlns:m="http://schemas.openxmlformats.org/officeDocument/2006/math">
                    <m:r>
                      <a:rPr lang="en-CA" i="1" dirty="0" smtClean="0">
                        <a:latin typeface="Cambria Math" panose="02040503050406030204" pitchFamily="18" charset="0"/>
                      </a:rPr>
                      <m:t>7</m:t>
                    </m:r>
                    <m:r>
                      <a:rPr lang="en-CA" b="0" i="1" dirty="0" smtClean="0">
                        <a:latin typeface="Cambria Math" panose="02040503050406030204" pitchFamily="18" charset="0"/>
                      </a:rPr>
                      <m:t>. </m:t>
                    </m:r>
                    <m:func>
                      <m:funcPr>
                        <m:ctrlPr>
                          <a:rPr lang="en-US" b="0" i="1" dirty="0" smtClean="0">
                            <a:latin typeface="Cambria Math" panose="02040503050406030204" pitchFamily="18" charset="0"/>
                          </a:rPr>
                        </m:ctrlPr>
                      </m:funcPr>
                      <m:fName>
                        <m:r>
                          <m:rPr>
                            <m:sty m:val="p"/>
                          </m:rPr>
                          <a:rPr lang="en-US" b="0" i="0" dirty="0" smtClean="0">
                            <a:latin typeface="Cambria Math"/>
                          </a:rPr>
                          <m:t>log</m:t>
                        </m:r>
                      </m:fName>
                      <m:e>
                        <m:d>
                          <m:dPr>
                            <m:ctrlPr>
                              <a:rPr lang="en-US" b="0" i="1" dirty="0" smtClean="0">
                                <a:latin typeface="Cambria Math" panose="02040503050406030204" pitchFamily="18" charset="0"/>
                              </a:rPr>
                            </m:ctrlPr>
                          </m:dPr>
                          <m:e>
                            <m:d>
                              <m:dPr>
                                <m:ctrlPr>
                                  <a:rPr lang="en-CA" b="0" i="1" dirty="0" smtClean="0">
                                    <a:latin typeface="Cambria Math" panose="02040503050406030204" pitchFamily="18" charset="0"/>
                                  </a:rPr>
                                </m:ctrlPr>
                              </m:dPr>
                              <m:e>
                                <m:r>
                                  <a:rPr lang="en-CA" i="1" dirty="0">
                                    <a:latin typeface="Cambria Math"/>
                                  </a:rPr>
                                  <m:t>1 −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e>
                            </m:d>
                            <m:sSub>
                              <m:sSubPr>
                                <m:ctrlPr>
                                  <a:rPr lang="en-CA" i="1" dirty="0">
                                    <a:latin typeface="Cambria Math" panose="02040503050406030204" pitchFamily="18" charset="0"/>
                                  </a:rPr>
                                </m:ctrlPr>
                              </m:sSubPr>
                              <m:e>
                                <m:r>
                                  <a:rPr lang="en-CA" i="1" dirty="0" err="1">
                                    <a:latin typeface="Cambria Math"/>
                                  </a:rPr>
                                  <m:t>𝑥</m:t>
                                </m:r>
                              </m:e>
                              <m:sub>
                                <m:r>
                                  <a:rPr lang="en-CA" i="1" dirty="0" err="1">
                                    <a:latin typeface="Cambria Math"/>
                                  </a:rPr>
                                  <m:t>𝑡</m:t>
                                </m:r>
                              </m:sub>
                            </m:sSub>
                          </m:e>
                        </m:d>
                      </m:e>
                    </m:func>
                    <m:r>
                      <a:rPr lang="en-CA" b="0" i="1" dirty="0"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d>
                      <m:dPr>
                        <m:ctrlPr>
                          <a:rPr lang="en-CA" i="1" dirty="0">
                            <a:latin typeface="Cambria Math" panose="02040503050406030204" pitchFamily="18" charset="0"/>
                          </a:rPr>
                        </m:ctrlPr>
                      </m:dPr>
                      <m:e>
                        <m:r>
                          <a:rPr lang="en-CA" i="1" dirty="0">
                            <a:latin typeface="Cambria Math"/>
                          </a:rPr>
                          <m:t>1 − </m:t>
                        </m:r>
                        <m:sSup>
                          <m:sSupPr>
                            <m:ctrlPr>
                              <a:rPr lang="en-CA" i="1" dirty="0" err="1">
                                <a:latin typeface="Cambria Math" panose="02040503050406030204" pitchFamily="18" charset="0"/>
                              </a:rPr>
                            </m:ctrlPr>
                          </m:sSupPr>
                          <m:e>
                            <m:r>
                              <a:rPr lang="en-CA" i="1" dirty="0" err="1">
                                <a:latin typeface="Cambria Math"/>
                              </a:rPr>
                              <m:t>𝐵</m:t>
                            </m:r>
                          </m:e>
                          <m:sup>
                            <m:r>
                              <a:rPr lang="en-CA" i="1" dirty="0" err="1">
                                <a:latin typeface="Cambria Math"/>
                              </a:rPr>
                              <m:t>𝑘</m:t>
                            </m:r>
                          </m:sup>
                        </m:sSup>
                      </m:e>
                    </m:d>
                    <m:d>
                      <m:dPr>
                        <m:ctrlPr>
                          <a:rPr lang="en-CA" i="1" dirty="0" err="1">
                            <a:latin typeface="Cambria Math" panose="02040503050406030204" pitchFamily="18" charset="0"/>
                          </a:rPr>
                        </m:ctrlPr>
                      </m:dPr>
                      <m:e>
                        <m:func>
                          <m:funcPr>
                            <m:ctrlPr>
                              <a:rPr lang="en-US" b="0" i="1" dirty="0" smtClean="0">
                                <a:latin typeface="Cambria Math" panose="02040503050406030204" pitchFamily="18" charset="0"/>
                              </a:rPr>
                            </m:ctrlPr>
                          </m:funcPr>
                          <m:fName>
                            <m:r>
                              <m:rPr>
                                <m:sty m:val="p"/>
                              </m:rPr>
                              <a:rPr lang="en-US" b="0" i="0" dirty="0" smtClean="0">
                                <a:latin typeface="Cambria Math"/>
                              </a:rPr>
                              <m:t>log</m:t>
                            </m:r>
                          </m:fName>
                          <m:e>
                            <m:d>
                              <m:dPr>
                                <m:ctrlPr>
                                  <a:rPr lang="en-US" b="0" i="1" dirty="0" smtClean="0">
                                    <a:latin typeface="Cambria Math" panose="02040503050406030204" pitchFamily="18" charset="0"/>
                                  </a:rPr>
                                </m:ctrlPr>
                              </m:dPr>
                              <m:e>
                                <m:r>
                                  <a:rPr lang="en-CA" i="1" dirty="0">
                                    <a:latin typeface="Cambria Math"/>
                                  </a:rPr>
                                  <m:t> </m:t>
                                </m:r>
                                <m:sSub>
                                  <m:sSubPr>
                                    <m:ctrlPr>
                                      <a:rPr lang="en-CA" i="1" dirty="0" err="1">
                                        <a:latin typeface="Cambria Math" panose="02040503050406030204" pitchFamily="18" charset="0"/>
                                      </a:rPr>
                                    </m:ctrlPr>
                                  </m:sSubPr>
                                  <m:e>
                                    <m:r>
                                      <a:rPr lang="en-CA" i="1" dirty="0" err="1">
                                        <a:latin typeface="Cambria Math"/>
                                      </a:rPr>
                                      <m:t>𝑥</m:t>
                                    </m:r>
                                  </m:e>
                                  <m:sub>
                                    <m:r>
                                      <a:rPr lang="en-CA" i="1" dirty="0" err="1">
                                        <a:latin typeface="Cambria Math"/>
                                      </a:rPr>
                                      <m:t>𝑡</m:t>
                                    </m:r>
                                  </m:sub>
                                </m:sSub>
                              </m:e>
                            </m:d>
                          </m:e>
                        </m:func>
                      </m:e>
                    </m:d>
                  </m:oMath>
                </a14:m>
                <a:r>
                  <a:rPr lang="en-CA" dirty="0"/>
                  <a:t> </a:t>
                </a:r>
              </a:p>
              <a:p>
                <a:pPr marL="114300" indent="0">
                  <a:buNone/>
                </a:pPr>
                <a:r>
                  <a:rPr lang="en-CA" dirty="0"/>
                  <a:t>       True       False</a:t>
                </a:r>
              </a:p>
              <a:p>
                <a:pPr marL="114300" indent="0">
                  <a:buNone/>
                </a:pPr>
                <a:endParaRPr lang="en-CA" dirty="0"/>
              </a:p>
              <a:p>
                <a:pPr marL="114300" indent="0">
                  <a:buNone/>
                </a:pPr>
                <a:r>
                  <a:rPr lang="en-US" b="0" dirty="0"/>
                  <a:t>8. </a:t>
                </a:r>
                <a14:m>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a:rPr>
                          <m:t>log</m:t>
                        </m:r>
                      </m:fName>
                      <m:e>
                        <m:d>
                          <m:dPr>
                            <m:ctrlPr>
                              <a:rPr lang="en-US" b="0" i="1" dirty="0" smtClean="0">
                                <a:latin typeface="Cambria Math" panose="02040503050406030204" pitchFamily="18" charset="0"/>
                              </a:rPr>
                            </m:ctrlPr>
                          </m:dPr>
                          <m:e>
                            <m:r>
                              <a:rPr lang="en-CA" i="1" dirty="0">
                                <a:latin typeface="Cambria Math"/>
                              </a:rPr>
                              <m:t> </m:t>
                            </m:r>
                            <m:sSup>
                              <m:sSupPr>
                                <m:ctrlPr>
                                  <a:rPr lang="en-US" i="1" dirty="0">
                                    <a:latin typeface="Cambria Math" panose="02040503050406030204" pitchFamily="18" charset="0"/>
                                  </a:rPr>
                                </m:ctrlPr>
                              </m:sSupPr>
                              <m:e>
                                <m:d>
                                  <m:dPr>
                                    <m:ctrlPr>
                                      <a:rPr lang="en-CA" i="1" dirty="0">
                                        <a:latin typeface="Cambria Math" panose="02040503050406030204" pitchFamily="18" charset="0"/>
                                      </a:rPr>
                                    </m:ctrlPr>
                                  </m:dPr>
                                  <m:e>
                                    <m:r>
                                      <a:rPr lang="en-CA" i="1" dirty="0">
                                        <a:latin typeface="Cambria Math"/>
                                      </a:rPr>
                                      <m:t>1 −</m:t>
                                    </m:r>
                                    <m:r>
                                      <a:rPr lang="en-US" i="1" dirty="0">
                                        <a:latin typeface="Cambria Math"/>
                                      </a:rPr>
                                      <m:t>𝐵</m:t>
                                    </m:r>
                                  </m:e>
                                </m:d>
                              </m:e>
                              <m:sup>
                                <m:r>
                                  <a:rPr lang="en-US" i="1" dirty="0">
                                    <a:latin typeface="Cambria Math"/>
                                  </a:rPr>
                                  <m:t>𝑑</m:t>
                                </m:r>
                              </m:sup>
                            </m:sSup>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a:rPr>
                                      <m:t>𝑥</m:t>
                                    </m:r>
                                  </m:e>
                                  <m:sub>
                                    <m:r>
                                      <a:rPr lang="en-US" i="1" dirty="0">
                                        <a:latin typeface="Cambria Math"/>
                                      </a:rPr>
                                      <m:t>𝑡</m:t>
                                    </m:r>
                                  </m:sub>
                                </m:sSub>
                              </m:e>
                            </m:d>
                          </m:e>
                        </m:d>
                      </m:e>
                    </m:func>
                    <m:r>
                      <a:rPr lang="en-CA" b="0" i="1" dirty="0"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sSup>
                      <m:sSupPr>
                        <m:ctrlPr>
                          <a:rPr lang="en-US" i="1" dirty="0">
                            <a:latin typeface="Cambria Math" panose="02040503050406030204" pitchFamily="18" charset="0"/>
                          </a:rPr>
                        </m:ctrlPr>
                      </m:sSupPr>
                      <m:e>
                        <m:d>
                          <m:dPr>
                            <m:ctrlPr>
                              <a:rPr lang="en-CA" i="1" dirty="0">
                                <a:latin typeface="Cambria Math" panose="02040503050406030204" pitchFamily="18" charset="0"/>
                              </a:rPr>
                            </m:ctrlPr>
                          </m:dPr>
                          <m:e>
                            <m:r>
                              <a:rPr lang="en-CA" i="1" dirty="0">
                                <a:latin typeface="Cambria Math"/>
                              </a:rPr>
                              <m:t>1 −</m:t>
                            </m:r>
                            <m:r>
                              <a:rPr lang="en-US" i="1" dirty="0">
                                <a:latin typeface="Cambria Math"/>
                              </a:rPr>
                              <m:t>𝐵</m:t>
                            </m:r>
                          </m:e>
                        </m:d>
                      </m:e>
                      <m:sup>
                        <m:r>
                          <a:rPr lang="en-US" i="1" dirty="0">
                            <a:latin typeface="Cambria Math"/>
                          </a:rPr>
                          <m:t>𝑑</m:t>
                        </m:r>
                      </m:sup>
                    </m:sSup>
                    <m:r>
                      <a:rPr lang="en-US" i="1" dirty="0">
                        <a:latin typeface="Cambria Math"/>
                      </a:rPr>
                      <m:t>(</m:t>
                    </m:r>
                    <m:sSub>
                      <m:sSubPr>
                        <m:ctrlPr>
                          <a:rPr lang="en-US" i="1" dirty="0">
                            <a:latin typeface="Cambria Math" panose="02040503050406030204" pitchFamily="18" charset="0"/>
                          </a:rPr>
                        </m:ctrlPr>
                      </m:sSubPr>
                      <m:e>
                        <m:r>
                          <m:rPr>
                            <m:sty m:val="p"/>
                          </m:rPr>
                          <a:rPr lang="en-US" b="0" i="0" dirty="0" smtClean="0">
                            <a:latin typeface="Cambria Math"/>
                          </a:rPr>
                          <m:t>log</m:t>
                        </m:r>
                        <m:r>
                          <a:rPr lang="en-US" b="0" i="1" dirty="0" smtClean="0">
                            <a:latin typeface="Cambria Math"/>
                          </a:rPr>
                          <m:t>⁡(</m:t>
                        </m:r>
                        <m:r>
                          <a:rPr lang="en-US" b="0" i="1" dirty="0" smtClean="0">
                            <a:latin typeface="Cambria Math"/>
                          </a:rPr>
                          <m:t>𝑥</m:t>
                        </m:r>
                      </m:e>
                      <m:sub>
                        <m:r>
                          <a:rPr lang="en-US" i="1" dirty="0">
                            <a:latin typeface="Cambria Math"/>
                          </a:rPr>
                          <m:t>𝑡</m:t>
                        </m:r>
                      </m:sub>
                    </m:sSub>
                    <m:r>
                      <a:rPr lang="en-US" b="0" i="1" dirty="0" smtClean="0">
                        <a:latin typeface="Cambria Math"/>
                      </a:rPr>
                      <m:t>)</m:t>
                    </m:r>
                    <m:r>
                      <a:rPr lang="en-US" i="1" dirty="0">
                        <a:latin typeface="Cambria Math"/>
                      </a:rPr>
                      <m:t>)</m:t>
                    </m:r>
                  </m:oMath>
                </a14:m>
                <a:r>
                  <a:rPr lang="en-CA" dirty="0"/>
                  <a:t> </a:t>
                </a:r>
              </a:p>
              <a:p>
                <a:pPr marL="114300" indent="0">
                  <a:buNone/>
                </a:pPr>
                <a:r>
                  <a:rPr lang="en-CA" dirty="0"/>
                  <a:t>       True       False</a:t>
                </a:r>
              </a:p>
              <a:p>
                <a:pPr marL="628650" indent="-514350">
                  <a:buFont typeface="+mj-lt"/>
                  <a:buAutoNum type="arabicPeriod"/>
                </a:pPr>
                <a:endParaRPr lang="en-CA" dirty="0"/>
              </a:p>
              <a:p>
                <a:pPr marL="114300" indent="0">
                  <a:buNone/>
                </a:pPr>
                <a14:m>
                  <m:oMath xmlns:m="http://schemas.openxmlformats.org/officeDocument/2006/math">
                    <m:func>
                      <m:funcPr>
                        <m:ctrlPr>
                          <a:rPr lang="en-US" b="0" i="1" smtClean="0">
                            <a:latin typeface="Cambria Math" panose="02040503050406030204" pitchFamily="18" charset="0"/>
                          </a:rPr>
                        </m:ctrlPr>
                      </m:funcPr>
                      <m:fName>
                        <m:r>
                          <a:rPr lang="en-CA" b="0" i="1" smtClean="0">
                            <a:latin typeface="Cambria Math" panose="02040503050406030204" pitchFamily="18" charset="0"/>
                          </a:rPr>
                          <m:t>9.  </m:t>
                        </m:r>
                        <m:r>
                          <m:rPr>
                            <m:sty m:val="p"/>
                          </m:rPr>
                          <a:rPr lang="en-US" b="0" i="0" smtClean="0">
                            <a:latin typeface="Cambria Math"/>
                          </a:rPr>
                          <m:t>log</m:t>
                        </m:r>
                      </m:fName>
                      <m:e>
                        <m:r>
                          <a:rPr lang="en-US" b="0" i="1" smtClean="0">
                            <a:latin typeface="Cambria Math"/>
                          </a:rPr>
                          <m:t>(</m:t>
                        </m:r>
                      </m:e>
                    </m:fun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𝑡</m:t>
                            </m:r>
                          </m:sub>
                        </m:sSub>
                      </m:e>
                    </m:d>
                    <m:r>
                      <a:rPr lang="en-US" b="0" i="1" smtClean="0">
                        <a:latin typeface="Cambria Math"/>
                      </a:rPr>
                      <m:t>)</m:t>
                    </m:r>
                    <m:r>
                      <a:rPr lang="en-CA" b="0" i="1" smtClean="0">
                        <a:latin typeface="Cambria Math" panose="02040503050406030204" pitchFamily="18" charset="0"/>
                      </a:rPr>
                      <m:t>  </m:t>
                    </m:r>
                    <m:r>
                      <a:rPr lang="en-CA" i="1" dirty="0">
                        <a:latin typeface="Cambria Math" panose="02040503050406030204" pitchFamily="18" charset="0"/>
                      </a:rPr>
                      <m:t>=?</m:t>
                    </m:r>
                    <m:r>
                      <a:rPr lang="en-CA" b="0" i="1" dirty="0" smtClean="0">
                        <a:latin typeface="Cambria Math" panose="02040503050406030204" pitchFamily="18" charset="0"/>
                      </a:rPr>
                      <m:t>  </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r>
                                  <a:rPr lang="en-US" i="1">
                                    <a:latin typeface="Cambria Math"/>
                                  </a:rPr>
                                  <m:t> </m:t>
                                </m:r>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e>
                            </m:d>
                          </m:e>
                        </m:func>
                        <m:r>
                          <a:rPr lang="en-US" i="1">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 </m:t>
                                    </m:r>
                                    <m:r>
                                      <a:rPr lang="en-US" i="1">
                                        <a:latin typeface="Cambria Math"/>
                                      </a:rPr>
                                      <m:t>𝑦</m:t>
                                    </m:r>
                                  </m:e>
                                  <m:sub>
                                    <m:r>
                                      <a:rPr lang="en-US" i="1">
                                        <a:latin typeface="Cambria Math"/>
                                      </a:rPr>
                                      <m:t>𝑡</m:t>
                                    </m:r>
                                  </m:sub>
                                </m:sSub>
                              </m:e>
                            </m:d>
                          </m:e>
                        </m:func>
                      </m:e>
                    </m:d>
                  </m:oMath>
                </a14:m>
                <a:r>
                  <a:rPr lang="en-CA" dirty="0"/>
                  <a:t> </a:t>
                </a:r>
              </a:p>
              <a:p>
                <a:pPr marL="114300" indent="0">
                  <a:buNone/>
                </a:pPr>
                <a:r>
                  <a:rPr lang="en-CA" dirty="0"/>
                  <a:t>       True       False</a:t>
                </a:r>
              </a:p>
              <a:p>
                <a:pPr marL="114300" indent="0">
                  <a:buNone/>
                </a:pPr>
                <a:endParaRPr lang="en-CA" dirty="0"/>
              </a:p>
              <a:p>
                <a:pPr marL="628650" indent="-514350">
                  <a:buFont typeface="+mj-lt"/>
                  <a:buAutoNum type="arabicPeriod"/>
                </a:pPr>
                <a:endParaRPr lang="en-US" b="0" dirty="0"/>
              </a:p>
              <a:p>
                <a:pPr marL="628650" indent="-514350">
                  <a:buFont typeface="+mj-lt"/>
                  <a:buAutoNum type="arabicPeriod"/>
                </a:pPr>
                <a:endParaRPr lang="en-CA"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459148"/>
                <a:ext cx="10058400" cy="4562172"/>
              </a:xfrm>
              <a:blipFill>
                <a:blip r:embed="rId2"/>
                <a:stretch>
                  <a:fillRect l="-61" b="-3738"/>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a:p>
        </p:txBody>
      </p:sp>
    </p:spTree>
    <p:extLst>
      <p:ext uri="{BB962C8B-B14F-4D97-AF65-F5344CB8AC3E}">
        <p14:creationId xmlns:p14="http://schemas.microsoft.com/office/powerpoint/2010/main" val="224413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30817" y="1627960"/>
                <a:ext cx="10058400" cy="4562172"/>
              </a:xfrm>
            </p:spPr>
            <p:txBody>
              <a:bodyPr>
                <a:normAutofit lnSpcReduction="10000"/>
              </a:bodyPr>
              <a:lstStyle/>
              <a:p>
                <a:pPr marL="114300" indent="0">
                  <a:buNone/>
                </a:pPr>
                <a:r>
                  <a:rPr lang="en-US" b="0" dirty="0"/>
                  <a:t>10.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𝑚</m:t>
                                </m:r>
                              </m:sup>
                            </m:sSup>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r>
                      <a:rPr lang="en-CA" b="0" i="1" smtClean="0">
                        <a:latin typeface="Cambria Math" panose="02040503050406030204" pitchFamily="18" charset="0"/>
                      </a:rPr>
                      <m:t>   =?  </m:t>
                    </m:r>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𝑚</m:t>
                            </m:r>
                          </m:sup>
                        </m:sSup>
                      </m:e>
                    </m:d>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oMath>
                </a14:m>
                <a:endParaRPr lang="en-US" b="0" dirty="0"/>
              </a:p>
              <a:p>
                <a:pPr marL="114300" indent="0">
                  <a:buNone/>
                </a:pPr>
                <a:r>
                  <a:rPr lang="en-CA" dirty="0"/>
                  <a:t>     True       False</a:t>
                </a:r>
                <a:endParaRPr lang="en-US" dirty="0"/>
              </a:p>
              <a:p>
                <a:pPr marL="114300" indent="0">
                  <a:buNone/>
                </a:pPr>
                <a:r>
                  <a:rPr lang="en-US" b="0" dirty="0"/>
                  <a:t> </a:t>
                </a:r>
              </a:p>
              <a:p>
                <a:pPr marL="114300" indent="0">
                  <a:buNone/>
                </a:pPr>
                <a:r>
                  <a:rPr lang="en-US" b="0" dirty="0"/>
                  <a:t>11.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r>
                      <a:rPr lang="en-CA" b="0" i="1" smtClean="0">
                        <a:latin typeface="Cambria Math" panose="02040503050406030204" pitchFamily="18" charset="0"/>
                      </a:rPr>
                      <m:t>  </m:t>
                    </m:r>
                    <m:r>
                      <a:rPr lang="en-CA" i="1">
                        <a:latin typeface="Cambria Math" panose="02040503050406030204" pitchFamily="18" charset="0"/>
                      </a:rPr>
                      <m:t>=?</m:t>
                    </m:r>
                    <m:r>
                      <a:rPr lang="en-CA"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oMath>
                </a14:m>
                <a:endParaRPr lang="en-US" b="0" dirty="0"/>
              </a:p>
              <a:p>
                <a:pPr marL="114300" indent="0">
                  <a:buNone/>
                </a:pPr>
                <a:r>
                  <a:rPr lang="en-CA" dirty="0"/>
                  <a:t>      True       False</a:t>
                </a:r>
              </a:p>
              <a:p>
                <a:pPr marL="114300" indent="0">
                  <a:buNone/>
                </a:pPr>
                <a:endParaRPr lang="en-US" b="0" dirty="0"/>
              </a:p>
              <a:p>
                <a:pPr marL="114300" indent="0">
                  <a:buNone/>
                </a:pPr>
                <a:r>
                  <a:rPr lang="en-US" b="0" dirty="0"/>
                  <a:t>12.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CA" b="0" i="1" smtClean="0">
                        <a:latin typeface="Cambria Math" panose="02040503050406030204" pitchFamily="18" charset="0"/>
                      </a:rPr>
                      <m:t>  </m:t>
                    </m:r>
                    <m:r>
                      <a:rPr lang="en-CA" i="1">
                        <a:latin typeface="Cambria Math" panose="02040503050406030204" pitchFamily="18" charset="0"/>
                      </a:rPr>
                      <m:t>=?</m:t>
                    </m:r>
                    <m:r>
                      <a:rPr lang="en-CA"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oMath>
                </a14:m>
                <a:r>
                  <a:rPr lang="en-CA" dirty="0"/>
                  <a:t> </a:t>
                </a:r>
              </a:p>
              <a:p>
                <a:pPr marL="114300" indent="0">
                  <a:buNone/>
                </a:pPr>
                <a:r>
                  <a:rPr lang="en-CA" dirty="0"/>
                  <a:t>      True       False</a:t>
                </a:r>
                <a:endParaRPr lang="en-US" b="0" dirty="0"/>
              </a:p>
              <a:p>
                <a:pPr marL="114300" indent="0">
                  <a:buNone/>
                </a:pPr>
                <a:endParaRPr lang="en-CA"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30817" y="1627960"/>
                <a:ext cx="10058400" cy="4562172"/>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a:p>
        </p:txBody>
      </p:sp>
    </p:spTree>
    <p:extLst>
      <p:ext uri="{BB962C8B-B14F-4D97-AF65-F5344CB8AC3E}">
        <p14:creationId xmlns:p14="http://schemas.microsoft.com/office/powerpoint/2010/main" val="2300743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30817" y="1627960"/>
                <a:ext cx="10058400" cy="4562172"/>
              </a:xfrm>
            </p:spPr>
            <p:txBody>
              <a:bodyPr>
                <a:normAutofit/>
              </a:bodyPr>
              <a:lstStyle/>
              <a:p>
                <a:pPr marL="114300" indent="0">
                  <a:buNone/>
                </a:pPr>
                <a:r>
                  <a:rPr lang="en-US" b="0" dirty="0"/>
                  <a:t>13.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e>
                    </m:d>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r>
                      <a:rPr lang="en-CA" b="0" i="1" smtClean="0">
                        <a:latin typeface="Cambria Math" panose="02040503050406030204" pitchFamily="18" charset="0"/>
                      </a:rPr>
                      <m:t>  =?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e>
                    </m:d>
                  </m:oMath>
                </a14:m>
                <a:r>
                  <a:rPr lang="en-CA" dirty="0"/>
                  <a:t> </a:t>
                </a:r>
              </a:p>
              <a:p>
                <a:pPr marL="114300" indent="0">
                  <a:buNone/>
                </a:pPr>
                <a:r>
                  <a:rPr lang="en-CA" dirty="0"/>
                  <a:t>     True       False</a:t>
                </a:r>
              </a:p>
              <a:p>
                <a:pPr marL="114300" indent="0">
                  <a:buNone/>
                </a:pPr>
                <a:endParaRPr lang="en-US" b="0" dirty="0"/>
              </a:p>
              <a:p>
                <a:pPr marL="114300" indent="0">
                  <a:buNone/>
                </a:pPr>
                <a:r>
                  <a:rPr lang="en-US" b="0" dirty="0"/>
                  <a:t>14.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CA" b="0" i="1" smtClean="0">
                        <a:latin typeface="Cambria Math" panose="02040503050406030204" pitchFamily="18" charset="0"/>
                      </a:rPr>
                      <m:t>  </m:t>
                    </m:r>
                    <m:r>
                      <a:rPr lang="en-CA" i="1">
                        <a:latin typeface="Cambria Math" panose="02040503050406030204" pitchFamily="18" charset="0"/>
                      </a:rPr>
                      <m:t>=?</m:t>
                    </m:r>
                    <m:r>
                      <a:rPr lang="en-CA"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𝑘</m:t>
                            </m:r>
                          </m:sup>
                        </m:sSup>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oMath>
                </a14:m>
                <a:r>
                  <a:rPr lang="en-CA" dirty="0"/>
                  <a:t> </a:t>
                </a:r>
              </a:p>
              <a:p>
                <a:pPr marL="114300" indent="0">
                  <a:buNone/>
                </a:pPr>
                <a:r>
                  <a:rPr lang="en-CA" dirty="0"/>
                  <a:t>     True       False</a:t>
                </a:r>
              </a:p>
              <a:p>
                <a:pPr marL="114300" indent="0">
                  <a:buNone/>
                </a:pPr>
                <a:endParaRPr lang="en-US" b="0" dirty="0"/>
              </a:p>
              <a:p>
                <a:pPr marL="114300" indent="0">
                  <a:buNone/>
                </a:pPr>
                <a:r>
                  <a:rPr lang="en-US" b="0" dirty="0"/>
                  <a:t>15.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CA" b="0" i="1" smtClean="0">
                        <a:latin typeface="Cambria Math" panose="02040503050406030204" pitchFamily="18" charset="0"/>
                      </a:rPr>
                      <m:t>  </m:t>
                    </m:r>
                    <m:r>
                      <a:rPr lang="en-CA" i="1">
                        <a:latin typeface="Cambria Math" panose="02040503050406030204" pitchFamily="18" charset="0"/>
                      </a:rPr>
                      <m:t>=?</m:t>
                    </m:r>
                    <m:r>
                      <a:rPr lang="en-CA"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a:rPr>
                              <m:t>1−</m:t>
                            </m:r>
                            <m:r>
                              <a:rPr lang="en-US" b="0" i="1" smtClean="0">
                                <a:latin typeface="Cambria Math"/>
                              </a:rPr>
                              <m:t>𝐵</m:t>
                            </m:r>
                          </m:e>
                        </m:d>
                      </m:e>
                      <m:sup>
                        <m:r>
                          <a:rPr lang="en-US" b="0" i="1" smtClean="0">
                            <a:latin typeface="Cambria Math"/>
                          </a:rPr>
                          <m:t>𝑑</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oMath>
                </a14:m>
                <a:r>
                  <a:rPr lang="en-CA" dirty="0"/>
                  <a:t> </a:t>
                </a:r>
              </a:p>
              <a:p>
                <a:pPr marL="114300" indent="0">
                  <a:buNone/>
                </a:pPr>
                <a:r>
                  <a:rPr lang="en-CA" dirty="0"/>
                  <a:t>     True       False</a:t>
                </a:r>
                <a:endParaRPr lang="en-US" b="0" dirty="0"/>
              </a:p>
              <a:p>
                <a:pPr marL="114300" indent="0">
                  <a:buNone/>
                </a:pPr>
                <a:endParaRPr lang="en-CA"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30817" y="1627960"/>
                <a:ext cx="10058400" cy="4562172"/>
              </a:xfrm>
              <a:blipFill>
                <a:blip r:embed="rId2"/>
                <a:stretch>
                  <a:fillRect l="-61" b="-936"/>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a:p>
        </p:txBody>
      </p:sp>
    </p:spTree>
    <p:extLst>
      <p:ext uri="{BB962C8B-B14F-4D97-AF65-F5344CB8AC3E}">
        <p14:creationId xmlns:p14="http://schemas.microsoft.com/office/powerpoint/2010/main" val="371810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8638-5F8D-444C-A1CF-992FB34EDBD3}"/>
              </a:ext>
            </a:extLst>
          </p:cNvPr>
          <p:cNvSpPr>
            <a:spLocks noGrp="1"/>
          </p:cNvSpPr>
          <p:nvPr>
            <p:ph type="title"/>
          </p:nvPr>
        </p:nvSpPr>
        <p:spPr/>
        <p:txBody>
          <a:bodyPr/>
          <a:lstStyle/>
          <a:p>
            <a:r>
              <a:rPr lang="en-US" sz="4400" b="1" dirty="0"/>
              <a:t>Quiz and midterm practice</a:t>
            </a:r>
            <a:endParaRPr lang="en-US" dirty="0"/>
          </a:p>
        </p:txBody>
      </p:sp>
      <p:sp>
        <p:nvSpPr>
          <p:cNvPr id="3" name="Text Placeholder 2">
            <a:extLst>
              <a:ext uri="{FF2B5EF4-FFF2-40B4-BE49-F238E27FC236}">
                <a16:creationId xmlns:a16="http://schemas.microsoft.com/office/drawing/2014/main" id="{A4E4443C-A756-44B4-9A68-97430FE7CEA1}"/>
              </a:ext>
            </a:extLst>
          </p:cNvPr>
          <p:cNvSpPr>
            <a:spLocks noGrp="1"/>
          </p:cNvSpPr>
          <p:nvPr>
            <p:ph type="body" idx="1"/>
          </p:nvPr>
        </p:nvSpPr>
        <p:spPr>
          <a:xfrm>
            <a:off x="838199" y="1690687"/>
            <a:ext cx="10515599" cy="4665663"/>
          </a:xfrm>
        </p:spPr>
        <p:txBody>
          <a:bodyPr>
            <a:noAutofit/>
          </a:bodyPr>
          <a:lstStyle/>
          <a:p>
            <a:pPr marL="514350" indent="-514350" rtl="0" fontAlgn="ctr">
              <a:spcBef>
                <a:spcPts val="0"/>
              </a:spcBef>
              <a:spcAft>
                <a:spcPts val="0"/>
              </a:spcAft>
              <a:buFont typeface="+mj-lt"/>
              <a:buAutoNum type="arabicPeriod"/>
            </a:pPr>
            <a:r>
              <a:rPr lang="en-ZW" sz="2400" b="0" i="0" dirty="0">
                <a:effectLst/>
                <a:latin typeface="Calibri" panose="020F0502020204030204" pitchFamily="34" charset="0"/>
              </a:rPr>
              <a:t>Suppose that we have the following time-series</a:t>
            </a:r>
            <a:r>
              <a:rPr lang="ru-RU" sz="2400" dirty="0">
                <a:latin typeface="Calibri" panose="020F0502020204030204" pitchFamily="34" charset="0"/>
              </a:rPr>
              <a:t> </a:t>
            </a:r>
            <a:r>
              <a:rPr lang="en-ZW" sz="2400" dirty="0">
                <a:solidFill>
                  <a:srgbClr val="0A06BA"/>
                </a:solidFill>
                <a:effectLst/>
                <a:latin typeface="Consolas" panose="020B0609020204030204" pitchFamily="49" charset="0"/>
              </a:rPr>
              <a:t>x &lt;- </a:t>
            </a:r>
            <a:r>
              <a:rPr lang="en-ZW" sz="2400" dirty="0" err="1">
                <a:solidFill>
                  <a:srgbClr val="0A06BA"/>
                </a:solidFill>
                <a:effectLst/>
                <a:latin typeface="Consolas" panose="020B0609020204030204" pitchFamily="49" charset="0"/>
              </a:rPr>
              <a:t>ts</a:t>
            </a:r>
            <a:r>
              <a:rPr lang="en-ZW" sz="2400" dirty="0">
                <a:solidFill>
                  <a:srgbClr val="0A06BA"/>
                </a:solidFill>
                <a:effectLst/>
                <a:latin typeface="Consolas" panose="020B0609020204030204" pitchFamily="49" charset="0"/>
              </a:rPr>
              <a:t>(11:15) </a:t>
            </a:r>
            <a:r>
              <a:rPr lang="en-ZW" sz="2400" dirty="0">
                <a:effectLst/>
                <a:latin typeface="Calibri" panose="020F0502020204030204" pitchFamily="34" charset="0"/>
              </a:rPr>
              <a:t>How can we perform backshift?</a:t>
            </a:r>
          </a:p>
          <a:p>
            <a:pPr marL="971550" lvl="1" indent="-514350" fontAlgn="ctr">
              <a:spcBef>
                <a:spcPts val="0"/>
              </a:spcBef>
              <a:buFont typeface="+mj-lt"/>
              <a:buAutoNum type="alphaLcPeriod"/>
            </a:pPr>
            <a:r>
              <a:rPr lang="en-US" b="0" i="0" dirty="0">
                <a:effectLst/>
                <a:latin typeface="Consolas" panose="020B0609020204030204" pitchFamily="49" charset="0"/>
              </a:rPr>
              <a:t>lag(x)</a:t>
            </a:r>
          </a:p>
          <a:p>
            <a:pPr marL="971550" lvl="1" indent="-514350" fontAlgn="ctr">
              <a:spcBef>
                <a:spcPts val="0"/>
              </a:spcBef>
              <a:buFont typeface="+mj-lt"/>
              <a:buAutoNum type="alphaLcPeriod"/>
            </a:pPr>
            <a:r>
              <a:rPr lang="en-US" b="0" i="0" dirty="0">
                <a:effectLst/>
                <a:latin typeface="Consolas" panose="020B0609020204030204" pitchFamily="49" charset="0"/>
              </a:rPr>
              <a:t>lag(x, k = 1)</a:t>
            </a:r>
          </a:p>
          <a:p>
            <a:pPr marL="971550" lvl="1" indent="-514350" fontAlgn="ctr">
              <a:spcBef>
                <a:spcPts val="0"/>
              </a:spcBef>
              <a:buFont typeface="+mj-lt"/>
              <a:buAutoNum type="alphaLcPeriod"/>
            </a:pPr>
            <a:r>
              <a:rPr lang="en-US" b="0" i="0" dirty="0">
                <a:effectLst/>
                <a:latin typeface="Consolas" panose="020B0609020204030204" pitchFamily="49" charset="0"/>
              </a:rPr>
              <a:t>lag(x, k = -1)</a:t>
            </a:r>
          </a:p>
          <a:p>
            <a:pPr marL="971550" lvl="1" indent="-514350" fontAlgn="ctr">
              <a:spcBef>
                <a:spcPts val="0"/>
              </a:spcBef>
              <a:buFont typeface="+mj-lt"/>
              <a:buAutoNum type="alphaLcPeriod"/>
            </a:pPr>
            <a:r>
              <a:rPr lang="en-US" b="0" i="0" dirty="0">
                <a:effectLst/>
                <a:latin typeface="Consolas" panose="020B0609020204030204" pitchFamily="49" charset="0"/>
              </a:rPr>
              <a:t>diff(x)</a:t>
            </a:r>
          </a:p>
          <a:p>
            <a:pPr marL="457200" lvl="1" indent="0" fontAlgn="ctr">
              <a:spcBef>
                <a:spcPts val="0"/>
              </a:spcBef>
              <a:buNone/>
            </a:pPr>
            <a:endParaRPr lang="en-US" b="0" i="0" dirty="0">
              <a:effectLst/>
              <a:latin typeface="Consolas" panose="020B0609020204030204" pitchFamily="49" charset="0"/>
            </a:endParaRPr>
          </a:p>
          <a:p>
            <a:pPr marL="342900" rtl="0" fontAlgn="ctr">
              <a:spcBef>
                <a:spcPts val="0"/>
              </a:spcBef>
              <a:spcAft>
                <a:spcPts val="0"/>
              </a:spcAft>
              <a:buFont typeface="+mj-lt"/>
              <a:buAutoNum type="arabicPeriod"/>
            </a:pPr>
            <a:r>
              <a:rPr lang="en-US" sz="2400" b="0" i="0" dirty="0">
                <a:effectLst/>
                <a:latin typeface="Calibri" panose="020F0502020204030204" pitchFamily="34" charset="0"/>
              </a:rPr>
              <a:t>We want to backshift time series </a:t>
            </a:r>
            <a:r>
              <a:rPr lang="en-US" sz="2400" b="0" i="0" dirty="0">
                <a:solidFill>
                  <a:srgbClr val="0A06BA"/>
                </a:solidFill>
                <a:effectLst/>
                <a:latin typeface="Consolas" panose="020B0609020204030204" pitchFamily="49" charset="0"/>
              </a:rPr>
              <a:t>x &lt;- </a:t>
            </a:r>
            <a:r>
              <a:rPr lang="en-US" sz="2400" b="0" i="0" dirty="0" err="1">
                <a:solidFill>
                  <a:srgbClr val="0A06BA"/>
                </a:solidFill>
                <a:effectLst/>
                <a:latin typeface="Consolas" panose="020B0609020204030204" pitchFamily="49" charset="0"/>
              </a:rPr>
              <a:t>ts</a:t>
            </a:r>
            <a:r>
              <a:rPr lang="en-US" sz="2400" b="0" i="0" dirty="0">
                <a:solidFill>
                  <a:srgbClr val="0A06BA"/>
                </a:solidFill>
                <a:effectLst/>
                <a:latin typeface="Consolas" panose="020B0609020204030204" pitchFamily="49" charset="0"/>
              </a:rPr>
              <a:t>(11:15)</a:t>
            </a:r>
            <a:r>
              <a:rPr lang="en-US" sz="2400" b="0" i="0" dirty="0">
                <a:solidFill>
                  <a:srgbClr val="0A06BA"/>
                </a:solidFill>
                <a:effectLst/>
                <a:latin typeface="Calibri" panose="020F0502020204030204" pitchFamily="34" charset="0"/>
              </a:rPr>
              <a:t> </a:t>
            </a:r>
            <a:r>
              <a:rPr lang="en-US" sz="2400" b="0" i="0" dirty="0">
                <a:effectLst/>
                <a:latin typeface="Calibri" panose="020F0502020204030204" pitchFamily="34" charset="0"/>
              </a:rPr>
              <a:t>by 2. Which R </a:t>
            </a:r>
            <a:r>
              <a:rPr lang="en-US" sz="2400" dirty="0">
                <a:effectLst/>
                <a:latin typeface="Calibri" panose="020F0502020204030204" pitchFamily="34" charset="0"/>
              </a:rPr>
              <a:t>function should we use?</a:t>
            </a:r>
          </a:p>
          <a:p>
            <a:pPr marL="800100" lvl="1" fontAlgn="ctr">
              <a:spcBef>
                <a:spcPts val="0"/>
              </a:spcBef>
              <a:buFont typeface="+mj-lt"/>
              <a:buAutoNum type="alphaLcPeriod"/>
            </a:pPr>
            <a:r>
              <a:rPr lang="en-US" b="0" i="0" dirty="0">
                <a:effectLst/>
                <a:latin typeface="Consolas" panose="020B0609020204030204" pitchFamily="49" charset="0"/>
              </a:rPr>
              <a:t>lag(x)</a:t>
            </a:r>
          </a:p>
          <a:p>
            <a:pPr marL="800100" lvl="1" fontAlgn="ctr">
              <a:spcBef>
                <a:spcPts val="0"/>
              </a:spcBef>
              <a:buFont typeface="+mj-lt"/>
              <a:buAutoNum type="alphaLcPeriod"/>
            </a:pPr>
            <a:r>
              <a:rPr lang="en-US" b="0" i="0" dirty="0">
                <a:effectLst/>
                <a:latin typeface="Consolas" panose="020B0609020204030204" pitchFamily="49" charset="0"/>
              </a:rPr>
              <a:t>lag(x, k = 2)</a:t>
            </a:r>
          </a:p>
          <a:p>
            <a:pPr marL="800100" lvl="1" fontAlgn="ctr">
              <a:spcBef>
                <a:spcPts val="0"/>
              </a:spcBef>
              <a:buFont typeface="+mj-lt"/>
              <a:buAutoNum type="alphaLcPeriod"/>
            </a:pPr>
            <a:r>
              <a:rPr lang="en-US" b="0" i="0" dirty="0">
                <a:effectLst/>
                <a:latin typeface="Consolas" panose="020B0609020204030204" pitchFamily="49" charset="0"/>
              </a:rPr>
              <a:t>lag(x, k = -2)</a:t>
            </a:r>
          </a:p>
          <a:p>
            <a:pPr marL="800100" lvl="1" fontAlgn="ctr">
              <a:spcBef>
                <a:spcPts val="0"/>
              </a:spcBef>
              <a:buFont typeface="+mj-lt"/>
              <a:buAutoNum type="alphaLcPeriod"/>
            </a:pPr>
            <a:r>
              <a:rPr lang="en-US" b="0" i="0" dirty="0">
                <a:effectLst/>
                <a:latin typeface="Consolas" panose="020B0609020204030204" pitchFamily="49" charset="0"/>
              </a:rPr>
              <a:t>lag(x, units = 2)</a:t>
            </a:r>
          </a:p>
        </p:txBody>
      </p:sp>
      <p:sp>
        <p:nvSpPr>
          <p:cNvPr id="5" name="Slide Number Placeholder 4">
            <a:extLst>
              <a:ext uri="{FF2B5EF4-FFF2-40B4-BE49-F238E27FC236}">
                <a16:creationId xmlns:a16="http://schemas.microsoft.com/office/drawing/2014/main" id="{138FF781-1B68-4BC9-80EC-BEFAA20897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Tree>
    <p:extLst>
      <p:ext uri="{BB962C8B-B14F-4D97-AF65-F5344CB8AC3E}">
        <p14:creationId xmlns:p14="http://schemas.microsoft.com/office/powerpoint/2010/main" val="304532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F5BD8-FDC5-4701-A515-72F1593B3DA8}"/>
              </a:ext>
            </a:extLst>
          </p:cNvPr>
          <p:cNvSpPr>
            <a:spLocks noGrp="1"/>
          </p:cNvSpPr>
          <p:nvPr>
            <p:ph type="title"/>
          </p:nvPr>
        </p:nvSpPr>
        <p:spPr/>
        <p:txBody>
          <a:bodyPr/>
          <a:lstStyle/>
          <a:p>
            <a:r>
              <a:rPr lang="en-US" sz="4400" b="1" dirty="0"/>
              <a:t>Quiz and midterm practice</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BEE5F16-C340-40D2-94CD-F299F4F0686A}"/>
                  </a:ext>
                </a:extLst>
              </p:cNvPr>
              <p:cNvSpPr>
                <a:spLocks noGrp="1"/>
              </p:cNvSpPr>
              <p:nvPr>
                <p:ph type="body" idx="1"/>
              </p:nvPr>
            </p:nvSpPr>
            <p:spPr>
              <a:xfrm>
                <a:off x="838200" y="1825624"/>
                <a:ext cx="9193568" cy="4530726"/>
              </a:xfrm>
            </p:spPr>
            <p:txBody>
              <a:bodyPr>
                <a:normAutofit/>
              </a:bodyPr>
              <a:lstStyle/>
              <a:p>
                <a:pPr indent="-457200" fontAlgn="ctr">
                  <a:spcBef>
                    <a:spcPts val="0"/>
                  </a:spcBef>
                  <a:buFont typeface="+mj-lt"/>
                  <a:buAutoNum type="arabicPeriod" startAt="3"/>
                </a:pPr>
                <a:r>
                  <a:rPr lang="en-US" sz="2400" b="0" i="0" dirty="0">
                    <a:effectLst/>
                    <a:latin typeface="Calibri" panose="020F0502020204030204" pitchFamily="34" charset="0"/>
                  </a:rPr>
                  <a:t>If we want to difference a series </a:t>
                </a:r>
                <a:r>
                  <a:rPr lang="en-US" sz="2400" b="0" i="0" dirty="0">
                    <a:solidFill>
                      <a:srgbClr val="0A06BA"/>
                    </a:solidFill>
                    <a:effectLst/>
                    <a:latin typeface="Consolas" panose="020B0609020204030204" pitchFamily="49" charset="0"/>
                  </a:rPr>
                  <a:t>x &lt;- </a:t>
                </a:r>
                <a:r>
                  <a:rPr lang="en-US" sz="2400" b="0" i="0" dirty="0" err="1">
                    <a:solidFill>
                      <a:srgbClr val="0A06BA"/>
                    </a:solidFill>
                    <a:effectLst/>
                    <a:latin typeface="Consolas" panose="020B0609020204030204" pitchFamily="49" charset="0"/>
                  </a:rPr>
                  <a:t>ts</a:t>
                </a:r>
                <a:r>
                  <a:rPr lang="en-US" sz="2400" b="0" i="0" dirty="0">
                    <a:solidFill>
                      <a:srgbClr val="0A06BA"/>
                    </a:solidFill>
                    <a:effectLst/>
                    <a:latin typeface="Consolas" panose="020B0609020204030204" pitchFamily="49" charset="0"/>
                  </a:rPr>
                  <a:t>(1:5)</a:t>
                </a:r>
                <a:r>
                  <a:rPr lang="en-US" sz="2400" b="0" i="0" dirty="0">
                    <a:solidFill>
                      <a:srgbClr val="0A06BA"/>
                    </a:solidFill>
                    <a:effectLst/>
                    <a:latin typeface="Calibri" panose="020F0502020204030204" pitchFamily="34" charset="0"/>
                  </a:rPr>
                  <a:t> </a:t>
                </a:r>
                <a:r>
                  <a:rPr lang="en-US" sz="2400" b="0" i="0" dirty="0">
                    <a:effectLst/>
                    <a:latin typeface="Calibri" panose="020F0502020204030204" pitchFamily="34" charset="0"/>
                  </a:rPr>
                  <a:t>as follows</a:t>
                </a:r>
                <a:r>
                  <a:rPr lang="en-US" sz="2400" dirty="0">
                    <a:latin typeface="Calibri" panose="020F0502020204030204" pitchFamily="34" charset="0"/>
                  </a:rPr>
                  <a:t> </a:t>
                </a:r>
                <a14:m>
                  <m:oMath xmlns:m="http://schemas.openxmlformats.org/officeDocument/2006/math">
                    <m:sSub>
                      <m:sSubPr>
                        <m:ctrlPr>
                          <a:rPr lang="en-US" sz="2400" i="1">
                            <a:effectLst/>
                            <a:latin typeface="Cambria Math" panose="02040503050406030204" pitchFamily="18" charset="0"/>
                          </a:rPr>
                        </m:ctrlPr>
                      </m:sSubPr>
                      <m:e>
                        <m:r>
                          <a:rPr lang="en-US" sz="2400" smtClean="0">
                            <a:effectLst/>
                            <a:latin typeface="Cambria Math" panose="02040503050406030204" pitchFamily="18" charset="0"/>
                          </a:rPr>
                          <m:t>𝛻</m:t>
                        </m:r>
                        <m:r>
                          <a:rPr lang="en-US" sz="2400">
                            <a:effectLst/>
                            <a:latin typeface="Cambria Math" panose="02040503050406030204" pitchFamily="18" charset="0"/>
                          </a:rPr>
                          <m:t>𝑥</m:t>
                        </m:r>
                      </m:e>
                      <m:sub>
                        <m:r>
                          <a:rPr lang="en-US" sz="2400">
                            <a:effectLst/>
                            <a:latin typeface="Cambria Math" panose="02040503050406030204" pitchFamily="18" charset="0"/>
                          </a:rPr>
                          <m:t>𝑡</m:t>
                        </m:r>
                      </m:sub>
                    </m:sSub>
                    <m:r>
                      <a:rPr lang="en-CA" sz="2400" b="0" i="1" smtClean="0">
                        <a:effectLst/>
                        <a:latin typeface="Cambria Math" panose="02040503050406030204" pitchFamily="18" charset="0"/>
                      </a:rPr>
                      <m:t> =</m:t>
                    </m:r>
                    <m:sSub>
                      <m:sSubPr>
                        <m:ctrlPr>
                          <a:rPr lang="en-US" sz="2400" i="1">
                            <a:latin typeface="Cambria Math" panose="02040503050406030204" pitchFamily="18" charset="0"/>
                          </a:rPr>
                        </m:ctrlPr>
                      </m:sSubPr>
                      <m:e>
                        <m:r>
                          <a:rPr lang="en-US" sz="2400">
                            <a:latin typeface="Cambria Math" panose="02040503050406030204" pitchFamily="18" charset="0"/>
                          </a:rPr>
                          <m:t>𝑥</m:t>
                        </m:r>
                      </m:e>
                      <m:sub>
                        <m:r>
                          <a:rPr lang="en-US" sz="2400">
                            <a:latin typeface="Cambria Math" panose="02040503050406030204" pitchFamily="18" charset="0"/>
                          </a:rPr>
                          <m:t>𝑡</m:t>
                        </m:r>
                      </m:sub>
                    </m:sSub>
                    <m:r>
                      <a:rPr lang="en-US" sz="2400">
                        <a:effectLst/>
                        <a:latin typeface="Cambria Math" panose="02040503050406030204" pitchFamily="18" charset="0"/>
                      </a:rPr>
                      <m:t>−</m:t>
                    </m:r>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𝑥</m:t>
                        </m:r>
                      </m:e>
                      <m:sub>
                        <m:r>
                          <a:rPr lang="en-US" sz="2400">
                            <a:effectLst/>
                            <a:latin typeface="Cambria Math" panose="02040503050406030204" pitchFamily="18" charset="0"/>
                          </a:rPr>
                          <m:t>𝑡</m:t>
                        </m:r>
                        <m:r>
                          <a:rPr lang="en-US" sz="2400">
                            <a:effectLst/>
                            <a:latin typeface="Cambria Math" panose="02040503050406030204" pitchFamily="18" charset="0"/>
                          </a:rPr>
                          <m:t>−1</m:t>
                        </m:r>
                      </m:sub>
                    </m:sSub>
                    <m:r>
                      <a:rPr lang="en-US" sz="2400">
                        <a:effectLst/>
                        <a:latin typeface="Cambria Math" panose="02040503050406030204" pitchFamily="18" charset="0"/>
                      </a:rPr>
                      <m:t>,</m:t>
                    </m:r>
                    <m:r>
                      <a:rPr lang="en-US" sz="2400" i="1">
                        <a:effectLst/>
                        <a:latin typeface="Cambria Math" panose="02040503050406030204" pitchFamily="18" charset="0"/>
                      </a:rPr>
                      <m:t> </m:t>
                    </m:r>
                  </m:oMath>
                </a14:m>
                <a:r>
                  <a:rPr lang="en-US" sz="2400" dirty="0">
                    <a:effectLst/>
                    <a:latin typeface="Calibri" panose="020F0502020204030204" pitchFamily="34" charset="0"/>
                  </a:rPr>
                  <a:t>which R function should we use? </a:t>
                </a:r>
              </a:p>
              <a:p>
                <a:pPr marL="800100" lvl="1" fontAlgn="ctr">
                  <a:spcBef>
                    <a:spcPts val="0"/>
                  </a:spcBef>
                  <a:buFont typeface="+mj-lt"/>
                  <a:buAutoNum type="alphaLcPeriod"/>
                </a:pPr>
                <a:r>
                  <a:rPr lang="en-US" sz="2000" b="0" i="0" dirty="0">
                    <a:effectLst/>
                    <a:latin typeface="Consolas" panose="020B0609020204030204" pitchFamily="49" charset="0"/>
                  </a:rPr>
                  <a:t>diff(x)</a:t>
                </a:r>
              </a:p>
              <a:p>
                <a:pPr marL="800100" lvl="1" fontAlgn="ctr">
                  <a:spcBef>
                    <a:spcPts val="0"/>
                  </a:spcBef>
                  <a:buFont typeface="+mj-lt"/>
                  <a:buAutoNum type="alphaLcPeriod"/>
                </a:pPr>
                <a:r>
                  <a:rPr lang="en-US" sz="2000" b="0" i="0" dirty="0">
                    <a:effectLst/>
                    <a:latin typeface="Consolas" panose="020B0609020204030204" pitchFamily="49" charset="0"/>
                  </a:rPr>
                  <a:t>diff(x, lag = 2)</a:t>
                </a:r>
              </a:p>
              <a:p>
                <a:pPr marL="800100" lvl="1" fontAlgn="ctr">
                  <a:spcBef>
                    <a:spcPts val="0"/>
                  </a:spcBef>
                  <a:buFont typeface="+mj-lt"/>
                  <a:buAutoNum type="alphaLcPeriod"/>
                </a:pPr>
                <a:r>
                  <a:rPr lang="en-US" sz="2000" b="0" i="0" dirty="0">
                    <a:effectLst/>
                    <a:latin typeface="Consolas" panose="020B0609020204030204" pitchFamily="49" charset="0"/>
                  </a:rPr>
                  <a:t>lag(x, k = 1)</a:t>
                </a:r>
              </a:p>
              <a:p>
                <a:pPr marL="800100" lvl="1" fontAlgn="ctr">
                  <a:spcBef>
                    <a:spcPts val="0"/>
                  </a:spcBef>
                  <a:buFont typeface="+mj-lt"/>
                  <a:buAutoNum type="alphaLcPeriod"/>
                </a:pPr>
                <a:r>
                  <a:rPr lang="en-US" sz="2000" b="0" i="0" dirty="0">
                    <a:effectLst/>
                    <a:latin typeface="Consolas" panose="020B0609020204030204" pitchFamily="49" charset="0"/>
                  </a:rPr>
                  <a:t>diff(x, diff = 2)</a:t>
                </a:r>
              </a:p>
              <a:p>
                <a:pPr marL="457200" lvl="1" indent="0" fontAlgn="ctr">
                  <a:spcBef>
                    <a:spcPts val="0"/>
                  </a:spcBef>
                  <a:buNone/>
                </a:pPr>
                <a:endParaRPr lang="en-US" sz="2000" b="0" i="0" dirty="0">
                  <a:effectLst/>
                  <a:latin typeface="Consolas" panose="020B0609020204030204" pitchFamily="49" charset="0"/>
                </a:endParaRPr>
              </a:p>
              <a:p>
                <a:pPr marL="342900" rtl="0" fontAlgn="ctr">
                  <a:spcBef>
                    <a:spcPts val="0"/>
                  </a:spcBef>
                  <a:spcAft>
                    <a:spcPts val="0"/>
                  </a:spcAft>
                  <a:buFont typeface="+mj-lt"/>
                  <a:buAutoNum type="arabicPeriod" startAt="3"/>
                </a:pPr>
                <a:r>
                  <a:rPr lang="en-US" sz="2400" b="0" i="0" dirty="0">
                    <a:effectLst/>
                    <a:latin typeface="Calibri" panose="020F0502020204030204" pitchFamily="34" charset="0"/>
                  </a:rPr>
                  <a:t>We have time-series </a:t>
                </a:r>
                <a:r>
                  <a:rPr lang="en-US" sz="2400" b="0" i="0" dirty="0">
                    <a:solidFill>
                      <a:srgbClr val="0A06BA"/>
                    </a:solidFill>
                    <a:effectLst/>
                    <a:latin typeface="Consolas" panose="020B0609020204030204" pitchFamily="49" charset="0"/>
                  </a:rPr>
                  <a:t>x &lt;- </a:t>
                </a:r>
                <a:r>
                  <a:rPr lang="en-US" sz="2400" b="0" i="0" dirty="0" err="1">
                    <a:solidFill>
                      <a:srgbClr val="0A06BA"/>
                    </a:solidFill>
                    <a:effectLst/>
                    <a:latin typeface="Consolas" panose="020B0609020204030204" pitchFamily="49" charset="0"/>
                  </a:rPr>
                  <a:t>ts</a:t>
                </a:r>
                <a:r>
                  <a:rPr lang="en-US" sz="2400" b="0" i="0" dirty="0">
                    <a:solidFill>
                      <a:srgbClr val="0A06BA"/>
                    </a:solidFill>
                    <a:effectLst/>
                    <a:latin typeface="Consolas" panose="020B0609020204030204" pitchFamily="49" charset="0"/>
                  </a:rPr>
                  <a:t>(101:105</a:t>
                </a:r>
                <a:r>
                  <a:rPr lang="en-US" sz="2400" b="0" i="0" dirty="0">
                    <a:solidFill>
                      <a:srgbClr val="0A06BA"/>
                    </a:solidFill>
                    <a:effectLst/>
                    <a:latin typeface="Calibri" panose="020F0502020204030204" pitchFamily="34" charset="0"/>
                  </a:rPr>
                  <a:t>) </a:t>
                </a:r>
                <a:r>
                  <a:rPr lang="en-US" sz="2400" b="0" i="0" dirty="0">
                    <a:effectLst/>
                    <a:latin typeface="Calibri" panose="020F0502020204030204" pitchFamily="34" charset="0"/>
                  </a:rPr>
                  <a:t>and want to find</a:t>
                </a:r>
                <a:r>
                  <a:rPr lang="en-US" sz="2400" dirty="0">
                    <a:latin typeface="Cambria Math" panose="02040503050406030204" pitchFamily="18" charset="0"/>
                  </a:rPr>
                  <a:t> </a:t>
                </a:r>
                <a:r>
                  <a:rPr lang="en-US" sz="2400" dirty="0">
                    <a:effectLst/>
                    <a:latin typeface="Calibri" panose="020F0502020204030204" pitchFamily="34" charset="0"/>
                  </a:rPr>
                  <a:t>difference </a:t>
                </a:r>
                <a14:m>
                  <m:oMath xmlns:m="http://schemas.openxmlformats.org/officeDocument/2006/math">
                    <m:sSup>
                      <m:sSupPr>
                        <m:ctrlPr>
                          <a:rPr lang="en-US" sz="2400" i="1">
                            <a:effectLst/>
                            <a:latin typeface="Cambria Math" panose="02040503050406030204" pitchFamily="18" charset="0"/>
                          </a:rPr>
                        </m:ctrlPr>
                      </m:sSupPr>
                      <m:e>
                        <m:r>
                          <a:rPr lang="en-US" sz="2400">
                            <a:effectLst/>
                            <a:latin typeface="Cambria Math" panose="02040503050406030204" pitchFamily="18" charset="0"/>
                          </a:rPr>
                          <m:t>𝛻</m:t>
                        </m:r>
                      </m:e>
                      <m:sup>
                        <m:r>
                          <a:rPr lang="en-US" sz="2400">
                            <a:effectLst/>
                            <a:latin typeface="Cambria Math" panose="02040503050406030204" pitchFamily="18" charset="0"/>
                          </a:rPr>
                          <m:t>2</m:t>
                        </m:r>
                      </m:sup>
                    </m:sSup>
                    <m:sSub>
                      <m:sSubPr>
                        <m:ctrlPr>
                          <a:rPr lang="en-US" sz="2400" i="1">
                            <a:effectLst/>
                            <a:latin typeface="Cambria Math" panose="02040503050406030204" pitchFamily="18" charset="0"/>
                          </a:rPr>
                        </m:ctrlPr>
                      </m:sSubPr>
                      <m:e>
                        <m:r>
                          <a:rPr lang="en-US" sz="2400">
                            <a:effectLst/>
                            <a:latin typeface="Cambria Math" panose="02040503050406030204" pitchFamily="18" charset="0"/>
                          </a:rPr>
                          <m:t>𝑥</m:t>
                        </m:r>
                      </m:e>
                      <m:sub>
                        <m:r>
                          <a:rPr lang="en-US" sz="2400">
                            <a:effectLst/>
                            <a:latin typeface="Cambria Math" panose="02040503050406030204" pitchFamily="18" charset="0"/>
                          </a:rPr>
                          <m:t>𝑡</m:t>
                        </m:r>
                      </m:sub>
                    </m:sSub>
                    <m:r>
                      <a:rPr lang="en-US" sz="2400">
                        <a:effectLst/>
                        <a:latin typeface="Cambria Math" panose="02040503050406030204" pitchFamily="18" charset="0"/>
                      </a:rPr>
                      <m:t>.</m:t>
                    </m:r>
                    <m:r>
                      <a:rPr lang="en-US" sz="2400" i="1">
                        <a:effectLst/>
                        <a:latin typeface="Cambria Math" panose="02040503050406030204" pitchFamily="18" charset="0"/>
                      </a:rPr>
                      <m:t>  </m:t>
                    </m:r>
                  </m:oMath>
                </a14:m>
                <a:r>
                  <a:rPr lang="en-US" sz="2400" dirty="0">
                    <a:effectLst/>
                    <a:latin typeface="Calibri" panose="020F0502020204030204" pitchFamily="34" charset="0"/>
                  </a:rPr>
                  <a:t>Which R function should we use?</a:t>
                </a:r>
              </a:p>
              <a:p>
                <a:pPr marL="800100" lvl="1" fontAlgn="ctr">
                  <a:spcBef>
                    <a:spcPts val="0"/>
                  </a:spcBef>
                  <a:buFont typeface="+mj-lt"/>
                  <a:buAutoNum type="alphaLcPeriod"/>
                </a:pPr>
                <a:r>
                  <a:rPr lang="en-US" sz="2000" b="0" i="0" dirty="0">
                    <a:effectLst/>
                    <a:latin typeface="Consolas" panose="020B0609020204030204" pitchFamily="49" charset="0"/>
                  </a:rPr>
                  <a:t>diff(x)</a:t>
                </a:r>
              </a:p>
              <a:p>
                <a:pPr marL="800100" lvl="1" fontAlgn="ctr">
                  <a:spcBef>
                    <a:spcPts val="0"/>
                  </a:spcBef>
                  <a:buFont typeface="+mj-lt"/>
                  <a:buAutoNum type="alphaLcPeriod"/>
                </a:pPr>
                <a:r>
                  <a:rPr lang="en-US" sz="2000" b="0" i="0" dirty="0">
                    <a:effectLst/>
                    <a:latin typeface="Consolas" panose="020B0609020204030204" pitchFamily="49" charset="0"/>
                  </a:rPr>
                  <a:t>diff(x, lag = 2, diff = 2)</a:t>
                </a:r>
              </a:p>
              <a:p>
                <a:pPr marL="800100" lvl="1" fontAlgn="ctr">
                  <a:spcBef>
                    <a:spcPts val="0"/>
                  </a:spcBef>
                  <a:buFont typeface="+mj-lt"/>
                  <a:buAutoNum type="alphaLcPeriod"/>
                </a:pPr>
                <a:r>
                  <a:rPr lang="en-US" sz="2000" b="0" i="0" dirty="0">
                    <a:effectLst/>
                    <a:latin typeface="Consolas" panose="020B0609020204030204" pitchFamily="49" charset="0"/>
                  </a:rPr>
                  <a:t>diff(x, diff = 2)</a:t>
                </a:r>
              </a:p>
              <a:p>
                <a:pPr marL="800100" lvl="1" fontAlgn="ctr">
                  <a:spcBef>
                    <a:spcPts val="0"/>
                  </a:spcBef>
                  <a:buFont typeface="+mj-lt"/>
                  <a:buAutoNum type="alphaLcPeriod"/>
                </a:pPr>
                <a:r>
                  <a:rPr lang="en-US" sz="2000" b="0" i="0" dirty="0">
                    <a:effectLst/>
                    <a:latin typeface="Consolas" panose="020B0609020204030204" pitchFamily="49" charset="0"/>
                  </a:rPr>
                  <a:t>diff(x, lag = 2)</a:t>
                </a:r>
              </a:p>
            </p:txBody>
          </p:sp>
        </mc:Choice>
        <mc:Fallback xmlns="">
          <p:sp>
            <p:nvSpPr>
              <p:cNvPr id="3" name="Text Placeholder 2">
                <a:extLst>
                  <a:ext uri="{FF2B5EF4-FFF2-40B4-BE49-F238E27FC236}">
                    <a16:creationId xmlns:a16="http://schemas.microsoft.com/office/drawing/2014/main" id="{1BEE5F16-C340-40D2-94CD-F299F4F0686A}"/>
                  </a:ext>
                </a:extLst>
              </p:cNvPr>
              <p:cNvSpPr>
                <a:spLocks noGrp="1" noRot="1" noChangeAspect="1" noMove="1" noResize="1" noEditPoints="1" noAdjustHandles="1" noChangeArrowheads="1" noChangeShapeType="1" noTextEdit="1"/>
              </p:cNvSpPr>
              <p:nvPr>
                <p:ph type="body" idx="1"/>
              </p:nvPr>
            </p:nvSpPr>
            <p:spPr>
              <a:xfrm>
                <a:off x="838200" y="1825624"/>
                <a:ext cx="9193568" cy="4530726"/>
              </a:xfrm>
              <a:blipFill>
                <a:blip r:embed="rId3"/>
                <a:stretch>
                  <a:fillRect l="-597" t="-1747"/>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C8768FD1-58A2-4854-B98F-357D447B71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Tree>
    <p:extLst>
      <p:ext uri="{BB962C8B-B14F-4D97-AF65-F5344CB8AC3E}">
        <p14:creationId xmlns:p14="http://schemas.microsoft.com/office/powerpoint/2010/main" val="3723939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0937-DC0A-4501-AEA9-F12BC3409704}"/>
              </a:ext>
            </a:extLst>
          </p:cNvPr>
          <p:cNvSpPr>
            <a:spLocks noGrp="1"/>
          </p:cNvSpPr>
          <p:nvPr>
            <p:ph type="title"/>
          </p:nvPr>
        </p:nvSpPr>
        <p:spPr/>
        <p:txBody>
          <a:bodyPr/>
          <a:lstStyle/>
          <a:p>
            <a:r>
              <a:rPr lang="en-US" sz="4400" b="1" dirty="0"/>
              <a:t>Quiz and midterm practice</a:t>
            </a:r>
            <a:endParaRPr lang="en-US" dirty="0"/>
          </a:p>
        </p:txBody>
      </p:sp>
      <p:sp>
        <p:nvSpPr>
          <p:cNvPr id="3" name="Text Placeholder 2">
            <a:extLst>
              <a:ext uri="{FF2B5EF4-FFF2-40B4-BE49-F238E27FC236}">
                <a16:creationId xmlns:a16="http://schemas.microsoft.com/office/drawing/2014/main" id="{825AA341-8D4E-4119-8382-573AF966C996}"/>
              </a:ext>
            </a:extLst>
          </p:cNvPr>
          <p:cNvSpPr>
            <a:spLocks noGrp="1"/>
          </p:cNvSpPr>
          <p:nvPr>
            <p:ph type="body" idx="1"/>
          </p:nvPr>
        </p:nvSpPr>
        <p:spPr>
          <a:xfrm>
            <a:off x="838199" y="1825624"/>
            <a:ext cx="10515601" cy="4530725"/>
          </a:xfrm>
        </p:spPr>
        <p:txBody>
          <a:bodyPr>
            <a:normAutofit/>
          </a:bodyPr>
          <a:lstStyle/>
          <a:p>
            <a:pPr marL="342900" rtl="0" fontAlgn="ctr">
              <a:spcBef>
                <a:spcPts val="0"/>
              </a:spcBef>
              <a:spcAft>
                <a:spcPts val="0"/>
              </a:spcAft>
              <a:buFont typeface="+mj-lt"/>
              <a:buAutoNum type="arabicPeriod" startAt="5"/>
            </a:pPr>
            <a:r>
              <a:rPr lang="en-US" sz="2000" b="0" i="0" dirty="0">
                <a:effectLst/>
                <a:latin typeface="Calibri" panose="020F0502020204030204" pitchFamily="34" charset="0"/>
              </a:rPr>
              <a:t>We have the following code: </a:t>
            </a:r>
          </a:p>
          <a:p>
            <a:pPr marL="0" indent="0" rtl="0" fontAlgn="ctr">
              <a:spcBef>
                <a:spcPts val="0"/>
              </a:spcBef>
              <a:spcAft>
                <a:spcPts val="0"/>
              </a:spcAft>
              <a:buNone/>
            </a:pPr>
            <a:r>
              <a:rPr lang="en-US" sz="2000" dirty="0">
                <a:solidFill>
                  <a:srgbClr val="0A06BA"/>
                </a:solidFill>
                <a:effectLst/>
                <a:latin typeface="Consolas" panose="020B0609020204030204" pitchFamily="49" charset="0"/>
              </a:rPr>
              <a:t>x &lt;- </a:t>
            </a:r>
            <a:r>
              <a:rPr lang="en-US" sz="2000" dirty="0" err="1">
                <a:solidFill>
                  <a:srgbClr val="0A06BA"/>
                </a:solidFill>
                <a:effectLst/>
                <a:latin typeface="Consolas" panose="020B0609020204030204" pitchFamily="49" charset="0"/>
              </a:rPr>
              <a:t>ts</a:t>
            </a:r>
            <a:r>
              <a:rPr lang="en-US" sz="2000" dirty="0">
                <a:solidFill>
                  <a:srgbClr val="0A06BA"/>
                </a:solidFill>
                <a:effectLst/>
                <a:latin typeface="Consolas" panose="020B0609020204030204" pitchFamily="49" charset="0"/>
              </a:rPr>
              <a:t>(101:103, start = 10)</a:t>
            </a:r>
          </a:p>
          <a:p>
            <a:pPr marL="0" indent="0" rtl="0" fontAlgn="ctr">
              <a:spcBef>
                <a:spcPts val="0"/>
              </a:spcBef>
              <a:spcAft>
                <a:spcPts val="0"/>
              </a:spcAft>
              <a:buNone/>
            </a:pPr>
            <a:r>
              <a:rPr lang="en-US" sz="2000" dirty="0" err="1">
                <a:solidFill>
                  <a:srgbClr val="0A06BA"/>
                </a:solidFill>
                <a:effectLst/>
                <a:latin typeface="Consolas" panose="020B0609020204030204" pitchFamily="49" charset="0"/>
              </a:rPr>
              <a:t>ts.intersect</a:t>
            </a:r>
            <a:r>
              <a:rPr lang="en-US" sz="2000" dirty="0">
                <a:solidFill>
                  <a:srgbClr val="0A06BA"/>
                </a:solidFill>
                <a:effectLst/>
                <a:latin typeface="Consolas" panose="020B0609020204030204" pitchFamily="49" charset="0"/>
              </a:rPr>
              <a:t>(x, lag(x, k = -1))</a:t>
            </a:r>
          </a:p>
          <a:p>
            <a:pPr marL="0" marR="0" indent="0">
              <a:spcBef>
                <a:spcPts val="0"/>
              </a:spcBef>
              <a:spcAft>
                <a:spcPts val="0"/>
              </a:spcAft>
              <a:buNone/>
            </a:pPr>
            <a:r>
              <a:rPr lang="en-US" sz="2000" dirty="0">
                <a:effectLst/>
                <a:latin typeface="Calibri" panose="020F0502020204030204" pitchFamily="34" charset="0"/>
              </a:rPr>
              <a:t>What will be the output?</a:t>
            </a:r>
          </a:p>
          <a:p>
            <a:pPr marL="342900" rtl="0" fontAlgn="ctr">
              <a:spcBef>
                <a:spcPts val="0"/>
              </a:spcBef>
              <a:spcAft>
                <a:spcPts val="0"/>
              </a:spcAft>
              <a:buFont typeface="+mj-lt"/>
              <a:buAutoNum type="alphaLcPeriod"/>
            </a:pPr>
            <a:r>
              <a:rPr lang="en-US" sz="2000" b="0" i="0" dirty="0">
                <a:effectLst/>
                <a:latin typeface="Calibri" panose="020F0502020204030204" pitchFamily="34" charset="0"/>
              </a:rPr>
              <a:t>11 102            101</a:t>
            </a:r>
          </a:p>
          <a:p>
            <a:pPr marL="344488" indent="0" rtl="0" fontAlgn="ctr">
              <a:spcBef>
                <a:spcPts val="0"/>
              </a:spcBef>
              <a:spcAft>
                <a:spcPts val="0"/>
              </a:spcAft>
              <a:buNone/>
            </a:pPr>
            <a:r>
              <a:rPr lang="en-US" sz="2000" dirty="0">
                <a:effectLst/>
                <a:latin typeface="Calibri" panose="020F0502020204030204" pitchFamily="34" charset="0"/>
              </a:rPr>
              <a:t>12 103            102</a:t>
            </a:r>
          </a:p>
          <a:p>
            <a:pPr marL="342900" rtl="0" fontAlgn="ctr">
              <a:spcBef>
                <a:spcPts val="0"/>
              </a:spcBef>
              <a:spcAft>
                <a:spcPts val="0"/>
              </a:spcAft>
              <a:buFont typeface="+mj-lt"/>
              <a:buAutoNum type="alphaLcPeriod" startAt="2"/>
            </a:pPr>
            <a:r>
              <a:rPr lang="en-US" sz="2000" b="0" i="0" dirty="0">
                <a:effectLst/>
                <a:latin typeface="Calibri" panose="020F0502020204030204" pitchFamily="34" charset="0"/>
              </a:rPr>
              <a:t>10 101            NA</a:t>
            </a:r>
          </a:p>
          <a:p>
            <a:pPr marL="344488" indent="0" rtl="0" fontAlgn="ctr">
              <a:spcBef>
                <a:spcPts val="0"/>
              </a:spcBef>
              <a:spcAft>
                <a:spcPts val="0"/>
              </a:spcAft>
              <a:buNone/>
            </a:pPr>
            <a:r>
              <a:rPr lang="en-US" sz="2000" dirty="0">
                <a:effectLst/>
                <a:latin typeface="Calibri" panose="020F0502020204030204" pitchFamily="34" charset="0"/>
              </a:rPr>
              <a:t>11 102            101</a:t>
            </a:r>
          </a:p>
          <a:p>
            <a:pPr marL="344488" indent="0" rtl="0" fontAlgn="ctr">
              <a:spcBef>
                <a:spcPts val="0"/>
              </a:spcBef>
              <a:spcAft>
                <a:spcPts val="0"/>
              </a:spcAft>
              <a:buNone/>
            </a:pPr>
            <a:r>
              <a:rPr lang="en-US" sz="2000" dirty="0">
                <a:effectLst/>
                <a:latin typeface="Calibri" panose="020F0502020204030204" pitchFamily="34" charset="0"/>
              </a:rPr>
              <a:t>12 103            102</a:t>
            </a:r>
          </a:p>
          <a:p>
            <a:pPr marL="344488" indent="0" rtl="0" fontAlgn="ctr">
              <a:spcBef>
                <a:spcPts val="0"/>
              </a:spcBef>
              <a:spcAft>
                <a:spcPts val="0"/>
              </a:spcAft>
              <a:buNone/>
            </a:pPr>
            <a:r>
              <a:rPr lang="en-US" sz="2000" dirty="0">
                <a:effectLst/>
                <a:latin typeface="Calibri" panose="020F0502020204030204" pitchFamily="34" charset="0"/>
              </a:rPr>
              <a:t>13  NA            103</a:t>
            </a:r>
          </a:p>
          <a:p>
            <a:pPr marL="342900" rtl="0" fontAlgn="ctr">
              <a:spcBef>
                <a:spcPts val="0"/>
              </a:spcBef>
              <a:spcAft>
                <a:spcPts val="0"/>
              </a:spcAft>
              <a:buFont typeface="+mj-lt"/>
              <a:buAutoNum type="alphaLcPeriod" startAt="3"/>
            </a:pPr>
            <a:r>
              <a:rPr lang="en-US" sz="2000" b="0" i="0" dirty="0">
                <a:effectLst/>
                <a:latin typeface="Calibri" panose="020F0502020204030204" pitchFamily="34" charset="0"/>
              </a:rPr>
              <a:t>101</a:t>
            </a:r>
          </a:p>
          <a:p>
            <a:pPr marL="344488" indent="0" rtl="0" fontAlgn="ctr">
              <a:spcBef>
                <a:spcPts val="0"/>
              </a:spcBef>
              <a:spcAft>
                <a:spcPts val="0"/>
              </a:spcAft>
              <a:buNone/>
              <a:tabLst>
                <a:tab pos="55563" algn="l"/>
              </a:tabLst>
            </a:pPr>
            <a:r>
              <a:rPr lang="en-US" sz="2000" dirty="0">
                <a:effectLst/>
                <a:latin typeface="Calibri" panose="020F0502020204030204" pitchFamily="34" charset="0"/>
              </a:rPr>
              <a:t>102</a:t>
            </a:r>
            <a:endParaRPr lang="en-US" sz="2000" dirty="0">
              <a:latin typeface="Calibri" panose="020F0502020204030204" pitchFamily="34" charset="0"/>
            </a:endParaRPr>
          </a:p>
          <a:p>
            <a:pPr marL="344488" indent="0" rtl="0" fontAlgn="ctr">
              <a:spcBef>
                <a:spcPts val="0"/>
              </a:spcBef>
              <a:spcAft>
                <a:spcPts val="0"/>
              </a:spcAft>
              <a:buNone/>
              <a:tabLst>
                <a:tab pos="55563" algn="l"/>
              </a:tabLst>
            </a:pPr>
            <a:r>
              <a:rPr lang="en-US" sz="2000" dirty="0">
                <a:effectLst/>
                <a:latin typeface="Calibri" panose="020F0502020204030204" pitchFamily="34" charset="0"/>
              </a:rPr>
              <a:t>103</a:t>
            </a:r>
          </a:p>
          <a:p>
            <a:pPr marL="342900" rtl="0" fontAlgn="ctr">
              <a:spcBef>
                <a:spcPts val="0"/>
              </a:spcBef>
              <a:spcAft>
                <a:spcPts val="0"/>
              </a:spcAft>
              <a:buFont typeface="+mj-lt"/>
              <a:buAutoNum type="alphaLcPeriod" startAt="4"/>
            </a:pPr>
            <a:r>
              <a:rPr lang="en-US" sz="2000" b="0" i="0" dirty="0">
                <a:effectLst/>
                <a:latin typeface="Calibri" panose="020F0502020204030204" pitchFamily="34" charset="0"/>
              </a:rPr>
              <a:t>Error in </a:t>
            </a:r>
            <a:r>
              <a:rPr lang="en-US" sz="2000" b="0" i="0" dirty="0" err="1">
                <a:effectLst/>
                <a:latin typeface="Calibri" panose="020F0502020204030204" pitchFamily="34" charset="0"/>
              </a:rPr>
              <a:t>ts.intersect</a:t>
            </a:r>
            <a:r>
              <a:rPr lang="en-US" sz="2000" b="0" i="0" dirty="0">
                <a:effectLst/>
                <a:latin typeface="Calibri" panose="020F0502020204030204" pitchFamily="34" charset="0"/>
              </a:rPr>
              <a:t>(x, lag(x, k = -1)): </a:t>
            </a:r>
            <a:r>
              <a:rPr lang="en-US" sz="2000" dirty="0">
                <a:effectLst/>
                <a:latin typeface="Calibri" panose="020F0502020204030204" pitchFamily="34" charset="0"/>
              </a:rPr>
              <a:t>could not find function "</a:t>
            </a:r>
            <a:r>
              <a:rPr lang="en-US" sz="2000" dirty="0" err="1">
                <a:effectLst/>
                <a:latin typeface="Calibri" panose="020F0502020204030204" pitchFamily="34" charset="0"/>
              </a:rPr>
              <a:t>ts.intersect</a:t>
            </a:r>
            <a:r>
              <a:rPr lang="en-US" sz="2000" dirty="0">
                <a:effectLst/>
                <a:latin typeface="Calibri" panose="020F0502020204030204" pitchFamily="34" charset="0"/>
              </a:rPr>
              <a:t>"</a:t>
            </a:r>
          </a:p>
        </p:txBody>
      </p:sp>
      <p:sp>
        <p:nvSpPr>
          <p:cNvPr id="5" name="Slide Number Placeholder 4">
            <a:extLst>
              <a:ext uri="{FF2B5EF4-FFF2-40B4-BE49-F238E27FC236}">
                <a16:creationId xmlns:a16="http://schemas.microsoft.com/office/drawing/2014/main" id="{C4EA6859-24A3-4CDB-9AD1-200E35DAAE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Tree>
    <p:extLst>
      <p:ext uri="{BB962C8B-B14F-4D97-AF65-F5344CB8AC3E}">
        <p14:creationId xmlns:p14="http://schemas.microsoft.com/office/powerpoint/2010/main" val="326153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181" y="2383487"/>
            <a:ext cx="8921892" cy="440441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6" name="Заголовок 5"/>
          <p:cNvSpPr>
            <a:spLocks noGrp="1"/>
          </p:cNvSpPr>
          <p:nvPr>
            <p:ph type="title"/>
          </p:nvPr>
        </p:nvSpPr>
        <p:spPr/>
        <p:txBody>
          <a:bodyPr/>
          <a:lstStyle/>
          <a:p>
            <a:r>
              <a:rPr lang="uk-UA" dirty="0" err="1"/>
              <a:t>Example</a:t>
            </a:r>
            <a:r>
              <a:rPr lang="uk-UA" dirty="0"/>
              <a:t> 1.1 </a:t>
            </a:r>
            <a:r>
              <a:rPr lang="uk-UA" dirty="0" err="1"/>
              <a:t>Johnson</a:t>
            </a:r>
            <a:r>
              <a:rPr lang="uk-UA" dirty="0"/>
              <a:t> &amp; </a:t>
            </a:r>
            <a:r>
              <a:rPr lang="uk-UA" dirty="0" err="1"/>
              <a:t>Johnson</a:t>
            </a:r>
            <a:r>
              <a:rPr lang="uk-UA" dirty="0"/>
              <a:t> </a:t>
            </a:r>
            <a:r>
              <a:rPr lang="uk-UA" dirty="0" err="1"/>
              <a:t>Quarterly</a:t>
            </a:r>
            <a:r>
              <a:rPr lang="uk-UA" dirty="0"/>
              <a:t> </a:t>
            </a:r>
            <a:r>
              <a:rPr lang="uk-UA" dirty="0" err="1"/>
              <a:t>Earnings</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8" name="Текст 7"/>
          <p:cNvSpPr>
            <a:spLocks noGrp="1"/>
          </p:cNvSpPr>
          <p:nvPr>
            <p:ph type="body" idx="4294967295"/>
          </p:nvPr>
        </p:nvSpPr>
        <p:spPr>
          <a:xfrm>
            <a:off x="540327" y="1633394"/>
            <a:ext cx="10515600" cy="1500187"/>
          </a:xfrm>
        </p:spPr>
        <p:txBody>
          <a:bodyPr/>
          <a:lstStyle/>
          <a:p>
            <a:pPr algn="just"/>
            <a:r>
              <a:rPr lang="uk-UA" sz="2000" dirty="0" err="1"/>
              <a:t>Modeling</a:t>
            </a:r>
            <a:r>
              <a:rPr lang="uk-UA" sz="2000" dirty="0"/>
              <a:t> </a:t>
            </a:r>
            <a:r>
              <a:rPr lang="uk-UA" sz="2000" dirty="0" err="1"/>
              <a:t>such</a:t>
            </a:r>
            <a:r>
              <a:rPr lang="uk-UA" sz="2000" dirty="0"/>
              <a:t> </a:t>
            </a:r>
            <a:r>
              <a:rPr lang="uk-UA" sz="2000" dirty="0" err="1"/>
              <a:t>series</a:t>
            </a:r>
            <a:r>
              <a:rPr lang="uk-UA" sz="2000" dirty="0"/>
              <a:t> </a:t>
            </a:r>
            <a:r>
              <a:rPr lang="uk-UA" sz="2000" dirty="0" err="1"/>
              <a:t>begins</a:t>
            </a:r>
            <a:r>
              <a:rPr lang="uk-UA" sz="2000" dirty="0"/>
              <a:t> </a:t>
            </a:r>
            <a:r>
              <a:rPr lang="uk-UA" sz="2000" dirty="0" err="1"/>
              <a:t>by</a:t>
            </a:r>
            <a:r>
              <a:rPr lang="uk-UA" sz="2000" dirty="0"/>
              <a:t> </a:t>
            </a:r>
            <a:r>
              <a:rPr lang="uk-UA" sz="2000" dirty="0" err="1"/>
              <a:t>observing</a:t>
            </a:r>
            <a:r>
              <a:rPr lang="uk-UA" sz="2000" dirty="0"/>
              <a:t> </a:t>
            </a:r>
            <a:r>
              <a:rPr lang="uk-UA" sz="2000" dirty="0" err="1"/>
              <a:t>the</a:t>
            </a:r>
            <a:r>
              <a:rPr lang="uk-UA" sz="2000" dirty="0"/>
              <a:t> </a:t>
            </a:r>
            <a:r>
              <a:rPr lang="uk-UA" sz="2000" dirty="0" err="1"/>
              <a:t>primary</a:t>
            </a:r>
            <a:r>
              <a:rPr lang="uk-UA" sz="2000" dirty="0"/>
              <a:t> </a:t>
            </a:r>
            <a:r>
              <a:rPr lang="uk-UA" sz="2000" dirty="0" err="1"/>
              <a:t>patterns</a:t>
            </a:r>
            <a:r>
              <a:rPr lang="uk-UA" sz="2000" dirty="0"/>
              <a:t> </a:t>
            </a:r>
            <a:r>
              <a:rPr lang="uk-UA" sz="2000" dirty="0" err="1"/>
              <a:t>in</a:t>
            </a:r>
            <a:r>
              <a:rPr lang="uk-UA" sz="2000" dirty="0"/>
              <a:t> </a:t>
            </a:r>
            <a:r>
              <a:rPr lang="uk-UA" sz="2000" dirty="0" err="1"/>
              <a:t>the</a:t>
            </a:r>
            <a:r>
              <a:rPr lang="uk-UA" sz="2000" dirty="0"/>
              <a:t> </a:t>
            </a:r>
            <a:r>
              <a:rPr lang="uk-UA" sz="2000" dirty="0" err="1"/>
              <a:t>time</a:t>
            </a:r>
            <a:r>
              <a:rPr lang="uk-UA" sz="2000" dirty="0"/>
              <a:t> </a:t>
            </a:r>
            <a:r>
              <a:rPr lang="uk-UA" sz="2000" dirty="0" err="1"/>
              <a:t>history</a:t>
            </a:r>
            <a:r>
              <a:rPr lang="uk-UA" sz="2000" dirty="0"/>
              <a:t>. </a:t>
            </a:r>
            <a:r>
              <a:rPr lang="uk-UA" sz="2000" dirty="0" err="1"/>
              <a:t>In</a:t>
            </a:r>
            <a:r>
              <a:rPr lang="uk-UA" sz="2000" dirty="0"/>
              <a:t> </a:t>
            </a:r>
            <a:r>
              <a:rPr lang="uk-UA" sz="2000" dirty="0" err="1"/>
              <a:t>this</a:t>
            </a:r>
            <a:r>
              <a:rPr lang="uk-UA" sz="2000" dirty="0"/>
              <a:t> </a:t>
            </a:r>
            <a:r>
              <a:rPr lang="uk-UA" sz="2000" dirty="0" err="1"/>
              <a:t>case</a:t>
            </a:r>
            <a:r>
              <a:rPr lang="uk-UA" sz="2000" dirty="0"/>
              <a:t>, </a:t>
            </a:r>
            <a:r>
              <a:rPr lang="uk-UA" sz="2000" dirty="0" err="1"/>
              <a:t>note</a:t>
            </a:r>
            <a:r>
              <a:rPr lang="uk-UA" sz="2000" dirty="0"/>
              <a:t> </a:t>
            </a:r>
            <a:r>
              <a:rPr lang="uk-UA" sz="2000" dirty="0" err="1"/>
              <a:t>the</a:t>
            </a:r>
            <a:r>
              <a:rPr lang="uk-UA" sz="2000" dirty="0"/>
              <a:t> </a:t>
            </a:r>
            <a:r>
              <a:rPr lang="uk-UA" sz="2000" dirty="0" err="1"/>
              <a:t>gradually</a:t>
            </a:r>
            <a:r>
              <a:rPr lang="uk-UA" sz="2000" dirty="0"/>
              <a:t> </a:t>
            </a:r>
            <a:r>
              <a:rPr lang="uk-UA" sz="2000" dirty="0" err="1"/>
              <a:t>increasing</a:t>
            </a:r>
            <a:r>
              <a:rPr lang="uk-UA" sz="2000" dirty="0"/>
              <a:t> </a:t>
            </a:r>
            <a:r>
              <a:rPr lang="uk-UA" sz="2000" dirty="0" err="1"/>
              <a:t>underlying</a:t>
            </a:r>
            <a:r>
              <a:rPr lang="uk-UA" sz="2000" dirty="0"/>
              <a:t> </a:t>
            </a:r>
            <a:r>
              <a:rPr lang="uk-UA" sz="2000" dirty="0" err="1"/>
              <a:t>trend</a:t>
            </a:r>
            <a:r>
              <a:rPr lang="uk-UA" sz="2000" dirty="0"/>
              <a:t> </a:t>
            </a:r>
            <a:r>
              <a:rPr lang="uk-UA" sz="2000" dirty="0" err="1"/>
              <a:t>and</a:t>
            </a:r>
            <a:r>
              <a:rPr lang="uk-UA" sz="2000" dirty="0"/>
              <a:t> </a:t>
            </a:r>
            <a:r>
              <a:rPr lang="uk-UA" sz="2000" dirty="0" err="1"/>
              <a:t>the</a:t>
            </a:r>
            <a:r>
              <a:rPr lang="uk-UA" sz="2000" dirty="0"/>
              <a:t> </a:t>
            </a:r>
            <a:r>
              <a:rPr lang="uk-UA" sz="2000" dirty="0" err="1"/>
              <a:t>rather</a:t>
            </a:r>
            <a:r>
              <a:rPr lang="en-US" sz="2000" dirty="0"/>
              <a:t> </a:t>
            </a:r>
            <a:r>
              <a:rPr lang="uk-UA" sz="2000" dirty="0" err="1"/>
              <a:t>regular</a:t>
            </a:r>
            <a:r>
              <a:rPr lang="uk-UA" sz="2000" dirty="0"/>
              <a:t> </a:t>
            </a:r>
            <a:r>
              <a:rPr lang="uk-UA" sz="2000" dirty="0" err="1"/>
              <a:t>variation</a:t>
            </a:r>
            <a:r>
              <a:rPr lang="uk-UA" sz="2000" dirty="0"/>
              <a:t> </a:t>
            </a:r>
            <a:r>
              <a:rPr lang="uk-UA" sz="2000" dirty="0" err="1"/>
              <a:t>superimposed</a:t>
            </a:r>
            <a:r>
              <a:rPr lang="uk-UA" sz="2000" dirty="0"/>
              <a:t> </a:t>
            </a:r>
            <a:r>
              <a:rPr lang="uk-UA" sz="2000" dirty="0" err="1"/>
              <a:t>on</a:t>
            </a:r>
            <a:r>
              <a:rPr lang="uk-UA" sz="2000" dirty="0"/>
              <a:t> </a:t>
            </a:r>
            <a:r>
              <a:rPr lang="uk-UA" sz="2000" dirty="0" err="1"/>
              <a:t>the</a:t>
            </a:r>
            <a:r>
              <a:rPr lang="uk-UA" sz="2000" dirty="0"/>
              <a:t> </a:t>
            </a:r>
            <a:r>
              <a:rPr lang="uk-UA" sz="2000" dirty="0" err="1"/>
              <a:t>trend</a:t>
            </a:r>
            <a:r>
              <a:rPr lang="uk-UA" sz="2000" dirty="0"/>
              <a:t> </a:t>
            </a:r>
            <a:r>
              <a:rPr lang="uk-UA" sz="2000" dirty="0" err="1"/>
              <a:t>that</a:t>
            </a:r>
            <a:r>
              <a:rPr lang="uk-UA" sz="2000" dirty="0"/>
              <a:t> </a:t>
            </a:r>
            <a:r>
              <a:rPr lang="uk-UA" sz="2000" dirty="0" err="1"/>
              <a:t>seems</a:t>
            </a:r>
            <a:r>
              <a:rPr lang="uk-UA" sz="2000" dirty="0"/>
              <a:t> </a:t>
            </a:r>
            <a:r>
              <a:rPr lang="uk-UA" sz="2000" dirty="0" err="1"/>
              <a:t>to</a:t>
            </a:r>
            <a:r>
              <a:rPr lang="uk-UA" sz="2000" dirty="0"/>
              <a:t> </a:t>
            </a:r>
            <a:r>
              <a:rPr lang="uk-UA" sz="2000" dirty="0" err="1"/>
              <a:t>repeat</a:t>
            </a:r>
            <a:r>
              <a:rPr lang="uk-UA" sz="2000" dirty="0"/>
              <a:t> </a:t>
            </a:r>
            <a:r>
              <a:rPr lang="uk-UA" sz="2000" dirty="0" err="1"/>
              <a:t>over</a:t>
            </a:r>
            <a:r>
              <a:rPr lang="uk-UA" sz="2000" dirty="0"/>
              <a:t> </a:t>
            </a:r>
            <a:r>
              <a:rPr lang="uk-UA" sz="2000" dirty="0" err="1"/>
              <a:t>quarters</a:t>
            </a:r>
            <a:r>
              <a:rPr lang="uk-UA" sz="2000" dirty="0"/>
              <a:t>.</a:t>
            </a:r>
          </a:p>
          <a:p>
            <a:endParaRPr lang="ru-RU" dirty="0"/>
          </a:p>
        </p:txBody>
      </p:sp>
    </p:spTree>
    <p:extLst>
      <p:ext uri="{BB962C8B-B14F-4D97-AF65-F5344CB8AC3E}">
        <p14:creationId xmlns:p14="http://schemas.microsoft.com/office/powerpoint/2010/main" val="2956959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5B25-DE11-488D-94F5-8BB25D0FE603}"/>
              </a:ext>
            </a:extLst>
          </p:cNvPr>
          <p:cNvSpPr>
            <a:spLocks noGrp="1"/>
          </p:cNvSpPr>
          <p:nvPr>
            <p:ph type="title"/>
          </p:nvPr>
        </p:nvSpPr>
        <p:spPr/>
        <p:txBody>
          <a:bodyPr/>
          <a:lstStyle/>
          <a:p>
            <a:r>
              <a:rPr lang="en-US" sz="4400" b="1" dirty="0"/>
              <a:t>Quiz and midterm practice</a:t>
            </a:r>
            <a:endParaRPr lang="en-US" dirty="0"/>
          </a:p>
        </p:txBody>
      </p:sp>
      <p:sp>
        <p:nvSpPr>
          <p:cNvPr id="3" name="Text Placeholder 2">
            <a:extLst>
              <a:ext uri="{FF2B5EF4-FFF2-40B4-BE49-F238E27FC236}">
                <a16:creationId xmlns:a16="http://schemas.microsoft.com/office/drawing/2014/main" id="{FD1F5AE8-9499-4B4C-B1B3-98AC5BC275E5}"/>
              </a:ext>
            </a:extLst>
          </p:cNvPr>
          <p:cNvSpPr>
            <a:spLocks noGrp="1"/>
          </p:cNvSpPr>
          <p:nvPr>
            <p:ph type="body" idx="1"/>
          </p:nvPr>
        </p:nvSpPr>
        <p:spPr>
          <a:xfrm>
            <a:off x="838199" y="1825624"/>
            <a:ext cx="10515599" cy="4530725"/>
          </a:xfrm>
        </p:spPr>
        <p:txBody>
          <a:bodyPr/>
          <a:lstStyle/>
          <a:p>
            <a:pPr marL="342900" rtl="0" fontAlgn="ctr">
              <a:spcBef>
                <a:spcPts val="0"/>
              </a:spcBef>
              <a:spcAft>
                <a:spcPts val="0"/>
              </a:spcAft>
              <a:buFont typeface="+mj-lt"/>
              <a:buAutoNum type="arabicPeriod" startAt="6"/>
            </a:pPr>
            <a:r>
              <a:rPr lang="en-US" sz="3200" b="0" i="0" dirty="0">
                <a:effectLst/>
                <a:latin typeface="Calibri" panose="020F0502020204030204" pitchFamily="34" charset="0"/>
              </a:rPr>
              <a:t>What will be the output for the following code?</a:t>
            </a:r>
          </a:p>
          <a:p>
            <a:pPr marL="0" indent="0" rtl="0" fontAlgn="ctr">
              <a:spcBef>
                <a:spcPts val="0"/>
              </a:spcBef>
              <a:spcAft>
                <a:spcPts val="0"/>
              </a:spcAft>
              <a:buNone/>
            </a:pPr>
            <a:r>
              <a:rPr lang="en-US" sz="3200" dirty="0">
                <a:solidFill>
                  <a:srgbClr val="0A06BA"/>
                </a:solidFill>
                <a:effectLst/>
                <a:latin typeface="Consolas" panose="020B0609020204030204" pitchFamily="49" charset="0"/>
              </a:rPr>
              <a:t>x &lt;- </a:t>
            </a:r>
            <a:r>
              <a:rPr lang="en-US" sz="3200" dirty="0" err="1">
                <a:solidFill>
                  <a:srgbClr val="0A06BA"/>
                </a:solidFill>
                <a:effectLst/>
                <a:latin typeface="Consolas" panose="020B0609020204030204" pitchFamily="49" charset="0"/>
              </a:rPr>
              <a:t>ts</a:t>
            </a:r>
            <a:r>
              <a:rPr lang="en-US" sz="3200" dirty="0">
                <a:solidFill>
                  <a:srgbClr val="0A06BA"/>
                </a:solidFill>
                <a:effectLst/>
                <a:latin typeface="Consolas" panose="020B0609020204030204" pitchFamily="49" charset="0"/>
              </a:rPr>
              <a:t>(11:15)</a:t>
            </a:r>
          </a:p>
          <a:p>
            <a:pPr marL="0" marR="0" indent="0">
              <a:spcBef>
                <a:spcPts val="0"/>
              </a:spcBef>
              <a:spcAft>
                <a:spcPts val="0"/>
              </a:spcAft>
              <a:buNone/>
            </a:pPr>
            <a:r>
              <a:rPr lang="en-US" sz="3200" dirty="0">
                <a:solidFill>
                  <a:srgbClr val="0A06BA"/>
                </a:solidFill>
                <a:effectLst/>
                <a:latin typeface="Consolas" panose="020B0609020204030204" pitchFamily="49" charset="0"/>
              </a:rPr>
              <a:t>filter(x, sides = 2, filter = rep(1/2, 2))</a:t>
            </a:r>
          </a:p>
          <a:p>
            <a:pPr marL="342900" rtl="0" fontAlgn="ctr">
              <a:spcBef>
                <a:spcPts val="0"/>
              </a:spcBef>
              <a:spcAft>
                <a:spcPts val="0"/>
              </a:spcAft>
              <a:buFont typeface="+mj-lt"/>
              <a:buAutoNum type="alphaLcPeriod"/>
            </a:pPr>
            <a:r>
              <a:rPr lang="en-US" sz="3200" b="0" i="0" dirty="0">
                <a:effectLst/>
                <a:latin typeface="Calibri" panose="020F0502020204030204" pitchFamily="34" charset="0"/>
              </a:rPr>
              <a:t>11 12 13 14 15</a:t>
            </a:r>
          </a:p>
          <a:p>
            <a:pPr marL="342900" rtl="0" fontAlgn="ctr">
              <a:spcBef>
                <a:spcPts val="0"/>
              </a:spcBef>
              <a:spcAft>
                <a:spcPts val="0"/>
              </a:spcAft>
              <a:buFont typeface="+mj-lt"/>
              <a:buAutoNum type="alphaLcPeriod"/>
            </a:pPr>
            <a:r>
              <a:rPr lang="en-US" sz="3200" b="0" i="0" dirty="0">
                <a:effectLst/>
                <a:latin typeface="Calibri" panose="020F0502020204030204" pitchFamily="34" charset="0"/>
              </a:rPr>
              <a:t>7.666667  8.333333  9.000000  9.666667 NA</a:t>
            </a:r>
          </a:p>
          <a:p>
            <a:pPr marL="342900" rtl="0" fontAlgn="ctr">
              <a:spcBef>
                <a:spcPts val="0"/>
              </a:spcBef>
              <a:spcAft>
                <a:spcPts val="0"/>
              </a:spcAft>
              <a:buFont typeface="+mj-lt"/>
              <a:buAutoNum type="alphaLcPeriod"/>
            </a:pPr>
            <a:r>
              <a:rPr lang="en-US" sz="3200" b="0" i="0" dirty="0">
                <a:effectLst/>
                <a:latin typeface="Calibri" panose="020F0502020204030204" pitchFamily="34" charset="0"/>
              </a:rPr>
              <a:t>NA 12 13 14 NA</a:t>
            </a:r>
          </a:p>
          <a:p>
            <a:pPr marL="342900" rtl="0" fontAlgn="ctr">
              <a:spcBef>
                <a:spcPts val="0"/>
              </a:spcBef>
              <a:spcAft>
                <a:spcPts val="0"/>
              </a:spcAft>
              <a:buFont typeface="+mj-lt"/>
              <a:buAutoNum type="alphaLcPeriod"/>
            </a:pPr>
            <a:r>
              <a:rPr lang="en-US" sz="3200" b="0" i="0" dirty="0">
                <a:effectLst/>
                <a:latin typeface="Calibri" panose="020F0502020204030204" pitchFamily="34" charset="0"/>
              </a:rPr>
              <a:t>11.5 12.5 13.5 14.5 NA</a:t>
            </a:r>
          </a:p>
          <a:p>
            <a:endParaRPr lang="en-US" dirty="0"/>
          </a:p>
        </p:txBody>
      </p:sp>
      <p:sp>
        <p:nvSpPr>
          <p:cNvPr id="5" name="Slide Number Placeholder 4">
            <a:extLst>
              <a:ext uri="{FF2B5EF4-FFF2-40B4-BE49-F238E27FC236}">
                <a16:creationId xmlns:a16="http://schemas.microsoft.com/office/drawing/2014/main" id="{91E3D166-2CD4-4ACF-B965-F233F358A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spTree>
    <p:extLst>
      <p:ext uri="{BB962C8B-B14F-4D97-AF65-F5344CB8AC3E}">
        <p14:creationId xmlns:p14="http://schemas.microsoft.com/office/powerpoint/2010/main" val="3522734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Example 1.8 White Noise</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41</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1439431"/>
                <a:ext cx="10834253" cy="2259734"/>
              </a:xfrm>
            </p:spPr>
            <p:txBody>
              <a:bodyPr>
                <a:normAutofit fontScale="55000" lnSpcReduction="20000"/>
              </a:bodyPr>
              <a:lstStyle/>
              <a:p>
                <a:r>
                  <a:rPr lang="en-US" sz="3600" b="1" u="sng" dirty="0"/>
                  <a:t>White Noise</a:t>
                </a:r>
                <a:r>
                  <a:rPr lang="en-US" sz="3600" dirty="0"/>
                  <a:t> is a collection of uncorrelated random variables, </a:t>
                </a:r>
                <a14:m>
                  <m:oMath xmlns:m="http://schemas.openxmlformats.org/officeDocument/2006/math">
                    <m:sSub>
                      <m:sSubPr>
                        <m:ctrlPr>
                          <a:rPr lang="ru-RU" sz="3600" i="1">
                            <a:latin typeface="Cambria Math" panose="02040503050406030204" pitchFamily="18" charset="0"/>
                          </a:rPr>
                        </m:ctrlPr>
                      </m:sSubPr>
                      <m:e>
                        <m:r>
                          <a:rPr lang="ru-RU" sz="3600">
                            <a:latin typeface="Cambria Math"/>
                          </a:rPr>
                          <m:t>{</m:t>
                        </m:r>
                        <m:r>
                          <a:rPr lang="ru-RU" sz="3600">
                            <a:latin typeface="Cambria Math"/>
                          </a:rPr>
                          <m:t>𝑤</m:t>
                        </m:r>
                      </m:e>
                      <m:sub>
                        <m:r>
                          <a:rPr lang="ru-RU" sz="3600">
                            <a:latin typeface="Cambria Math"/>
                          </a:rPr>
                          <m:t>𝑡</m:t>
                        </m:r>
                      </m:sub>
                    </m:sSub>
                    <m:r>
                      <a:rPr lang="ru-RU" sz="3600">
                        <a:latin typeface="Cambria Math"/>
                      </a:rPr>
                      <m:t>},</m:t>
                    </m:r>
                  </m:oMath>
                </a14:m>
                <a:r>
                  <a:rPr lang="en-US" sz="3600" dirty="0"/>
                  <a:t> with mean 0 and finite variance</a:t>
                </a:r>
                <a14:m>
                  <m:oMath xmlns:m="http://schemas.openxmlformats.org/officeDocument/2006/math">
                    <m:r>
                      <a:rPr lang="ru-RU" sz="3600" i="1">
                        <a:latin typeface="Cambria Math"/>
                      </a:rPr>
                      <m:t> </m:t>
                    </m:r>
                    <m:sSubSup>
                      <m:sSubSupPr>
                        <m:ctrlPr>
                          <a:rPr lang="ru-RU" sz="3600" i="1">
                            <a:latin typeface="Cambria Math" panose="02040503050406030204" pitchFamily="18" charset="0"/>
                          </a:rPr>
                        </m:ctrlPr>
                      </m:sSubSupPr>
                      <m:e>
                        <m:r>
                          <m:rPr>
                            <m:sty m:val="p"/>
                          </m:rPr>
                          <a:rPr lang="ru-RU" sz="3600">
                            <a:latin typeface="Cambria Math"/>
                          </a:rPr>
                          <m:t>σ</m:t>
                        </m:r>
                      </m:e>
                      <m:sub>
                        <m:r>
                          <a:rPr lang="ru-RU" sz="3600">
                            <a:latin typeface="Cambria Math"/>
                          </a:rPr>
                          <m:t>𝑤</m:t>
                        </m:r>
                      </m:sub>
                      <m:sup>
                        <m:r>
                          <a:rPr lang="ru-RU" sz="3600">
                            <a:latin typeface="Cambria Math"/>
                          </a:rPr>
                          <m:t>2</m:t>
                        </m:r>
                      </m:sup>
                    </m:sSubSup>
                  </m:oMath>
                </a14:m>
                <a:endParaRPr lang="ru-RU" sz="3600" dirty="0"/>
              </a:p>
              <a:p>
                <a:r>
                  <a:rPr lang="en-US" sz="3600" u="sng" dirty="0"/>
                  <a:t>Notation: </a:t>
                </a:r>
                <a14:m>
                  <m:oMath xmlns:m="http://schemas.openxmlformats.org/officeDocument/2006/math">
                    <m:sSub>
                      <m:sSubPr>
                        <m:ctrlPr>
                          <a:rPr lang="ru-RU" sz="3600" i="1">
                            <a:latin typeface="Cambria Math" panose="02040503050406030204" pitchFamily="18" charset="0"/>
                          </a:rPr>
                        </m:ctrlPr>
                      </m:sSubPr>
                      <m:e>
                        <m:r>
                          <a:rPr lang="ru-RU" sz="3600">
                            <a:latin typeface="Cambria Math"/>
                          </a:rPr>
                          <m:t>𝑤</m:t>
                        </m:r>
                      </m:e>
                      <m:sub>
                        <m:r>
                          <a:rPr lang="ru-RU" sz="3600">
                            <a:latin typeface="Cambria Math"/>
                          </a:rPr>
                          <m:t>𝑡</m:t>
                        </m:r>
                      </m:sub>
                    </m:sSub>
                    <m:r>
                      <a:rPr lang="ru-RU" sz="3600">
                        <a:latin typeface="Cambria Math"/>
                      </a:rPr>
                      <m:t>∼</m:t>
                    </m:r>
                    <m:r>
                      <a:rPr lang="ru-RU" sz="3600">
                        <a:latin typeface="Cambria Math"/>
                      </a:rPr>
                      <m:t>𝑤𝑛</m:t>
                    </m:r>
                    <m:d>
                      <m:dPr>
                        <m:ctrlPr>
                          <a:rPr lang="ru-RU" sz="3600" i="1">
                            <a:latin typeface="Cambria Math" panose="02040503050406030204" pitchFamily="18" charset="0"/>
                          </a:rPr>
                        </m:ctrlPr>
                      </m:dPr>
                      <m:e>
                        <m:r>
                          <a:rPr lang="ru-RU" sz="3600">
                            <a:latin typeface="Cambria Math"/>
                          </a:rPr>
                          <m:t>0,</m:t>
                        </m:r>
                        <m:sSubSup>
                          <m:sSubSupPr>
                            <m:ctrlPr>
                              <a:rPr lang="ru-RU" sz="3600" i="1">
                                <a:latin typeface="Cambria Math" panose="02040503050406030204" pitchFamily="18" charset="0"/>
                              </a:rPr>
                            </m:ctrlPr>
                          </m:sSubSupPr>
                          <m:e>
                            <m:r>
                              <m:rPr>
                                <m:sty m:val="p"/>
                              </m:rPr>
                              <a:rPr lang="ru-RU" sz="3600">
                                <a:latin typeface="Cambria Math"/>
                              </a:rPr>
                              <m:t>σ</m:t>
                            </m:r>
                          </m:e>
                          <m:sub>
                            <m:r>
                              <a:rPr lang="ru-RU" sz="3600">
                                <a:latin typeface="Cambria Math"/>
                              </a:rPr>
                              <m:t>𝑤</m:t>
                            </m:r>
                          </m:sub>
                          <m:sup>
                            <m:r>
                              <a:rPr lang="ru-RU" sz="3600">
                                <a:latin typeface="Cambria Math"/>
                              </a:rPr>
                              <m:t>2</m:t>
                            </m:r>
                          </m:sup>
                        </m:sSubSup>
                      </m:e>
                    </m:d>
                  </m:oMath>
                </a14:m>
                <a:endParaRPr lang="ru-RU" sz="3600" dirty="0"/>
              </a:p>
              <a:p>
                <a:r>
                  <a:rPr lang="en-US" sz="3600" b="1" u="sng" dirty="0"/>
                  <a:t>White independent noise or </a:t>
                </a:r>
                <a:r>
                  <a:rPr lang="en-US" sz="3600" b="1" u="sng" dirty="0" err="1"/>
                  <a:t>iid</a:t>
                </a:r>
                <a:r>
                  <a:rPr lang="en-US" sz="3600" b="1" u="sng" dirty="0"/>
                  <a:t> noise</a:t>
                </a:r>
                <a:r>
                  <a:rPr lang="en-US" sz="3600" dirty="0"/>
                  <a:t> is a collection of independent and identically</a:t>
                </a:r>
                <a:br>
                  <a:rPr lang="en-US" sz="3600" dirty="0"/>
                </a:br>
                <a:r>
                  <a:rPr lang="en-US" sz="3600" dirty="0"/>
                  <a:t>distributed (</a:t>
                </a:r>
                <a:r>
                  <a:rPr lang="en-US" sz="3600" dirty="0" err="1"/>
                  <a:t>iid</a:t>
                </a:r>
                <a:r>
                  <a:rPr lang="en-US" sz="3600" dirty="0"/>
                  <a:t>) random variables with mean 0 and finite variance</a:t>
                </a:r>
                <a14:m>
                  <m:oMath xmlns:m="http://schemas.openxmlformats.org/officeDocument/2006/math">
                    <m:r>
                      <a:rPr lang="ru-RU" sz="3600" i="1">
                        <a:latin typeface="Cambria Math"/>
                      </a:rPr>
                      <m:t> </m:t>
                    </m:r>
                    <m:sSubSup>
                      <m:sSubSupPr>
                        <m:ctrlPr>
                          <a:rPr lang="ru-RU" sz="3600" i="1">
                            <a:latin typeface="Cambria Math" panose="02040503050406030204" pitchFamily="18" charset="0"/>
                          </a:rPr>
                        </m:ctrlPr>
                      </m:sSubSupPr>
                      <m:e>
                        <m:r>
                          <m:rPr>
                            <m:sty m:val="p"/>
                          </m:rPr>
                          <a:rPr lang="ru-RU" sz="3600">
                            <a:latin typeface="Cambria Math"/>
                          </a:rPr>
                          <m:t>σ</m:t>
                        </m:r>
                      </m:e>
                      <m:sub>
                        <m:r>
                          <a:rPr lang="ru-RU" sz="3600">
                            <a:latin typeface="Cambria Math"/>
                          </a:rPr>
                          <m:t>𝑤</m:t>
                        </m:r>
                      </m:sub>
                      <m:sup>
                        <m:r>
                          <a:rPr lang="ru-RU" sz="3600">
                            <a:latin typeface="Cambria Math"/>
                          </a:rPr>
                          <m:t>2</m:t>
                        </m:r>
                      </m:sup>
                    </m:sSubSup>
                  </m:oMath>
                </a14:m>
                <a:endParaRPr lang="ru-RU" sz="3600" dirty="0"/>
              </a:p>
              <a:p>
                <a:r>
                  <a:rPr lang="en-US" sz="3600" u="sng" dirty="0"/>
                  <a:t>Notation: </a:t>
                </a:r>
                <a14:m>
                  <m:oMath xmlns:m="http://schemas.openxmlformats.org/officeDocument/2006/math">
                    <m:sSub>
                      <m:sSubPr>
                        <m:ctrlPr>
                          <a:rPr lang="ru-RU" sz="3600" i="1">
                            <a:latin typeface="Cambria Math" panose="02040503050406030204" pitchFamily="18" charset="0"/>
                          </a:rPr>
                        </m:ctrlPr>
                      </m:sSubPr>
                      <m:e>
                        <m:r>
                          <a:rPr lang="ru-RU" sz="3600">
                            <a:latin typeface="Cambria Math"/>
                          </a:rPr>
                          <m:t>𝑤</m:t>
                        </m:r>
                      </m:e>
                      <m:sub>
                        <m:r>
                          <a:rPr lang="ru-RU" sz="3600">
                            <a:latin typeface="Cambria Math"/>
                          </a:rPr>
                          <m:t>𝑡</m:t>
                        </m:r>
                      </m:sub>
                    </m:sSub>
                    <m:r>
                      <a:rPr lang="ru-RU" sz="3600">
                        <a:latin typeface="Cambria Math"/>
                      </a:rPr>
                      <m:t>∼</m:t>
                    </m:r>
                    <m:r>
                      <a:rPr lang="ru-RU" sz="3600">
                        <a:latin typeface="Cambria Math"/>
                      </a:rPr>
                      <m:t>𝑖𝑖𝑑</m:t>
                    </m:r>
                    <m:d>
                      <m:dPr>
                        <m:ctrlPr>
                          <a:rPr lang="ru-RU" sz="3600" i="1">
                            <a:latin typeface="Cambria Math" panose="02040503050406030204" pitchFamily="18" charset="0"/>
                          </a:rPr>
                        </m:ctrlPr>
                      </m:dPr>
                      <m:e>
                        <m:r>
                          <a:rPr lang="ru-RU" sz="3600">
                            <a:latin typeface="Cambria Math"/>
                          </a:rPr>
                          <m:t>0,</m:t>
                        </m:r>
                        <m:sSubSup>
                          <m:sSubSupPr>
                            <m:ctrlPr>
                              <a:rPr lang="ru-RU" sz="3600" i="1">
                                <a:latin typeface="Cambria Math" panose="02040503050406030204" pitchFamily="18" charset="0"/>
                              </a:rPr>
                            </m:ctrlPr>
                          </m:sSubSupPr>
                          <m:e>
                            <m:r>
                              <m:rPr>
                                <m:sty m:val="p"/>
                              </m:rPr>
                              <a:rPr lang="ru-RU" sz="3600">
                                <a:latin typeface="Cambria Math"/>
                              </a:rPr>
                              <m:t>σ</m:t>
                            </m:r>
                          </m:e>
                          <m:sub>
                            <m:r>
                              <a:rPr lang="ru-RU" sz="3600">
                                <a:latin typeface="Cambria Math"/>
                              </a:rPr>
                              <m:t>𝑤</m:t>
                            </m:r>
                          </m:sub>
                          <m:sup>
                            <m:r>
                              <a:rPr lang="ru-RU" sz="3600">
                                <a:latin typeface="Cambria Math"/>
                              </a:rPr>
                              <m:t>2</m:t>
                            </m:r>
                          </m:sup>
                        </m:sSubSup>
                      </m:e>
                    </m:d>
                  </m:oMath>
                </a14:m>
                <a:endParaRPr lang="ru-RU" sz="3600" dirty="0"/>
              </a:p>
              <a:p>
                <a:pPr marL="50800" indent="0">
                  <a:buNone/>
                </a:pPr>
                <a:r>
                  <a:rPr lang="en-US" sz="2000" dirty="0"/>
                  <a:t>```</a:t>
                </a:r>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1439431"/>
                <a:ext cx="10834253" cy="2259734"/>
              </a:xfrm>
              <a:blipFill>
                <a:blip r:embed="rId2"/>
                <a:stretch>
                  <a:fillRect l="-563" t="-4043"/>
                </a:stretch>
              </a:blipFill>
            </p:spPr>
            <p:txBody>
              <a:bodyPr/>
              <a:lstStyle/>
              <a:p>
                <a:r>
                  <a:rPr lang="en-CA">
                    <a:noFill/>
                  </a:rPr>
                  <a:t> </a:t>
                </a:r>
              </a:p>
            </p:txBody>
          </p:sp>
        </mc:Fallback>
      </mc:AlternateContent>
      <p:pic>
        <p:nvPicPr>
          <p:cNvPr id="118786" name="Picture 2" descr="white nois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745" y="3429000"/>
            <a:ext cx="7067550" cy="2952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Прямоугольник 1"/>
              <p:cNvSpPr/>
              <p:nvPr/>
            </p:nvSpPr>
            <p:spPr>
              <a:xfrm>
                <a:off x="540326" y="3806261"/>
                <a:ext cx="3865419" cy="1631216"/>
              </a:xfrm>
              <a:prstGeom prst="rect">
                <a:avLst/>
              </a:prstGeom>
            </p:spPr>
            <p:txBody>
              <a:bodyPr wrap="square">
                <a:spAutoFit/>
              </a:bodyPr>
              <a:lstStyle/>
              <a:p>
                <a:r>
                  <a:rPr lang="en-US" sz="2000" b="1" u="sng" dirty="0"/>
                  <a:t>Gaussian white noise </a:t>
                </a:r>
                <a:r>
                  <a:rPr lang="en-US" sz="2000" dirty="0"/>
                  <a:t>is a collection of independent normal random variables, with mean 0 and finite variance</a:t>
                </a:r>
                <a14:m>
                  <m:oMath xmlns:m="http://schemas.openxmlformats.org/officeDocument/2006/math">
                    <m:r>
                      <a:rPr lang="ru-RU" sz="2000" i="1">
                        <a:latin typeface="Cambria Math"/>
                      </a:rPr>
                      <m:t> </m:t>
                    </m:r>
                    <m:sSubSup>
                      <m:sSubSupPr>
                        <m:ctrlPr>
                          <a:rPr lang="ru-RU" sz="2000" i="1">
                            <a:latin typeface="Cambria Math" panose="02040503050406030204" pitchFamily="18" charset="0"/>
                          </a:rPr>
                        </m:ctrlPr>
                      </m:sSubSupPr>
                      <m:e>
                        <m:r>
                          <m:rPr>
                            <m:sty m:val="p"/>
                          </m:rPr>
                          <a:rPr lang="ru-RU" sz="2000">
                            <a:latin typeface="Cambria Math"/>
                          </a:rPr>
                          <m:t>σ</m:t>
                        </m:r>
                      </m:e>
                      <m:sub>
                        <m:r>
                          <a:rPr lang="ru-RU" sz="2000">
                            <a:latin typeface="Cambria Math"/>
                          </a:rPr>
                          <m:t>𝑤</m:t>
                        </m:r>
                      </m:sub>
                      <m:sup>
                        <m:r>
                          <a:rPr lang="ru-RU" sz="2000">
                            <a:latin typeface="Cambria Math"/>
                          </a:rPr>
                          <m:t>2</m:t>
                        </m:r>
                      </m:sup>
                    </m:sSubSup>
                  </m:oMath>
                </a14:m>
                <a:endParaRPr lang="ru-RU" sz="2000" dirty="0"/>
              </a:p>
              <a:p>
                <a:r>
                  <a:rPr lang="en-US" sz="2000" u="sng" dirty="0"/>
                  <a:t>Notation: </a:t>
                </a:r>
                <a14:m>
                  <m:oMath xmlns:m="http://schemas.openxmlformats.org/officeDocument/2006/math">
                    <m:sSub>
                      <m:sSubPr>
                        <m:ctrlPr>
                          <a:rPr lang="ru-RU" sz="2000" i="1">
                            <a:latin typeface="Cambria Math" panose="02040503050406030204" pitchFamily="18" charset="0"/>
                          </a:rPr>
                        </m:ctrlPr>
                      </m:sSubPr>
                      <m:e>
                        <m:r>
                          <a:rPr lang="ru-RU" sz="2000">
                            <a:latin typeface="Cambria Math"/>
                          </a:rPr>
                          <m:t>𝑤</m:t>
                        </m:r>
                      </m:e>
                      <m:sub>
                        <m:r>
                          <a:rPr lang="ru-RU" sz="2000">
                            <a:latin typeface="Cambria Math"/>
                          </a:rPr>
                          <m:t>𝑡</m:t>
                        </m:r>
                      </m:sub>
                    </m:sSub>
                    <m:r>
                      <a:rPr lang="ru-RU" sz="2000">
                        <a:latin typeface="Cambria Math"/>
                      </a:rPr>
                      <m:t>∼</m:t>
                    </m:r>
                    <m:r>
                      <a:rPr lang="ru-RU" sz="2000">
                        <a:latin typeface="Cambria Math"/>
                      </a:rPr>
                      <m:t>𝑖𝑖𝑑𝑁</m:t>
                    </m:r>
                    <m:d>
                      <m:dPr>
                        <m:ctrlPr>
                          <a:rPr lang="ru-RU" sz="2000" i="1">
                            <a:latin typeface="Cambria Math" panose="02040503050406030204" pitchFamily="18" charset="0"/>
                          </a:rPr>
                        </m:ctrlPr>
                      </m:dPr>
                      <m:e>
                        <m:r>
                          <a:rPr lang="ru-RU" sz="2000">
                            <a:latin typeface="Cambria Math"/>
                          </a:rPr>
                          <m:t>0,</m:t>
                        </m:r>
                        <m:sSubSup>
                          <m:sSubSupPr>
                            <m:ctrlPr>
                              <a:rPr lang="ru-RU" sz="2000" i="1">
                                <a:latin typeface="Cambria Math" panose="02040503050406030204" pitchFamily="18" charset="0"/>
                              </a:rPr>
                            </m:ctrlPr>
                          </m:sSubSupPr>
                          <m:e>
                            <m:r>
                              <m:rPr>
                                <m:sty m:val="p"/>
                              </m:rPr>
                              <a:rPr lang="ru-RU" sz="2000">
                                <a:latin typeface="Cambria Math"/>
                              </a:rPr>
                              <m:t>σ</m:t>
                            </m:r>
                          </m:e>
                          <m:sub>
                            <m:r>
                              <a:rPr lang="ru-RU" sz="2000">
                                <a:latin typeface="Cambria Math"/>
                              </a:rPr>
                              <m:t>𝑤</m:t>
                            </m:r>
                          </m:sub>
                          <m:sup>
                            <m:r>
                              <a:rPr lang="ru-RU" sz="2000">
                                <a:latin typeface="Cambria Math"/>
                              </a:rPr>
                              <m:t>2</m:t>
                            </m:r>
                          </m:sup>
                        </m:sSubSup>
                      </m:e>
                    </m:d>
                  </m:oMath>
                </a14:m>
                <a:endParaRPr lang="ru-RU" sz="2000"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40326" y="3806261"/>
                <a:ext cx="3865419" cy="1631216"/>
              </a:xfrm>
              <a:prstGeom prst="rect">
                <a:avLst/>
              </a:prstGeom>
              <a:blipFill>
                <a:blip r:embed="rId4"/>
                <a:stretch>
                  <a:fillRect l="-1735" t="-1493" r="-2681" b="-5970"/>
                </a:stretch>
              </a:blipFill>
            </p:spPr>
            <p:txBody>
              <a:bodyPr/>
              <a:lstStyle/>
              <a:p>
                <a:r>
                  <a:rPr lang="en-US">
                    <a:noFill/>
                  </a:rPr>
                  <a:t> </a:t>
                </a:r>
              </a:p>
            </p:txBody>
          </p:sp>
        </mc:Fallback>
      </mc:AlternateContent>
    </p:spTree>
    <p:extLst>
      <p:ext uri="{BB962C8B-B14F-4D97-AF65-F5344CB8AC3E}">
        <p14:creationId xmlns:p14="http://schemas.microsoft.com/office/powerpoint/2010/main" val="1880745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013791"/>
                <a:ext cx="10058400" cy="5565913"/>
              </a:xfrm>
            </p:spPr>
            <p:txBody>
              <a:bodyPr>
                <a:normAutofit fontScale="92500" lnSpcReduction="10000"/>
              </a:bodyPr>
              <a:lstStyle/>
              <a:p>
                <a:pPr marL="114300" indent="0">
                  <a:buNone/>
                </a:pPr>
                <a:r>
                  <a:rPr lang="en-US" dirty="0"/>
                  <a:t>Which of the following is one of the properties of </a:t>
                </a:r>
                <a:r>
                  <a:rPr lang="en-US" b="1" dirty="0"/>
                  <a:t>white noise</a:t>
                </a:r>
                <a:r>
                  <a:rPr lang="en-US" dirty="0"/>
                  <a:t>? </a:t>
                </a:r>
              </a:p>
              <a:p>
                <a:pPr marL="114300" indent="0">
                  <a:buNone/>
                </a:pPr>
                <a:r>
                  <a:rPr lang="en-US" dirty="0"/>
                  <a:t>Let </a:t>
                </a:r>
                <a14:m>
                  <m:oMath xmlns:m="http://schemas.openxmlformats.org/officeDocument/2006/math">
                    <m:d>
                      <m:dPr>
                        <m:begChr m:val="{"/>
                        <m:endChr m:val="}"/>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r>
                          <a:rPr lang="ru-RU">
                            <a:latin typeface="Cambria Math" panose="02040503050406030204" pitchFamily="18" charset="0"/>
                          </a:rPr>
                          <m:t>,</m:t>
                        </m:r>
                        <m:r>
                          <a:rPr lang="ru-RU" i="1">
                            <a:latin typeface="Cambria Math" panose="02040503050406030204" pitchFamily="18" charset="0"/>
                          </a:rPr>
                          <m:t> </m:t>
                        </m:r>
                        <m:r>
                          <a:rPr lang="ru-RU">
                            <a:latin typeface="Cambria Math" panose="02040503050406030204" pitchFamily="18" charset="0"/>
                          </a:rPr>
                          <m:t>𝑡</m:t>
                        </m:r>
                        <m:r>
                          <a:rPr lang="ru-RU">
                            <a:latin typeface="Cambria Math" panose="02040503050406030204" pitchFamily="18" charset="0"/>
                          </a:rPr>
                          <m:t>=1,2,3,…</m:t>
                        </m:r>
                      </m:e>
                    </m:d>
                  </m:oMath>
                </a14:m>
                <a:r>
                  <a:rPr lang="en-US" dirty="0"/>
                  <a:t> be a white noise. True or False:</a:t>
                </a:r>
              </a:p>
              <a:p>
                <a:pPr marL="114300" indent="0" fontAlgn="ctr">
                  <a:buNone/>
                </a:pPr>
                <a:r>
                  <a:rPr lang="en-US" dirty="0"/>
                  <a:t>1. Random variables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oMath>
                </a14:m>
                <a:r>
                  <a:rPr lang="en-US" dirty="0"/>
                  <a:t> have the same variance for every t. </a:t>
                </a:r>
                <a:endParaRPr lang="ru-RU" dirty="0"/>
              </a:p>
              <a:p>
                <a:pPr marL="571500" lvl="1" indent="0" fontAlgn="ctr">
                  <a:buNone/>
                </a:pPr>
                <a:r>
                  <a:rPr lang="en-US" dirty="0"/>
                  <a:t>a. True</a:t>
                </a:r>
              </a:p>
              <a:p>
                <a:pPr marL="571500" lvl="1" indent="0" fontAlgn="ctr">
                  <a:buNone/>
                </a:pPr>
                <a:r>
                  <a:rPr lang="en-US" dirty="0"/>
                  <a:t>b. False</a:t>
                </a:r>
              </a:p>
              <a:p>
                <a:pPr marL="114300" indent="0" fontAlgn="ctr">
                  <a:buNone/>
                </a:pPr>
                <a:r>
                  <a:rPr lang="en-US" dirty="0"/>
                  <a:t>2. Random variables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oMath>
                </a14:m>
                <a:r>
                  <a:rPr lang="en-US" dirty="0"/>
                  <a:t> and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𝑠</m:t>
                        </m:r>
                      </m:sub>
                    </m:sSub>
                  </m:oMath>
                </a14:m>
                <a:r>
                  <a:rPr lang="en-US" dirty="0"/>
                  <a:t> are uncorrelated for </a:t>
                </a:r>
                <a14:m>
                  <m:oMath xmlns:m="http://schemas.openxmlformats.org/officeDocument/2006/math">
                    <m:r>
                      <a:rPr lang="ru-RU">
                        <a:latin typeface="Cambria Math" panose="02040503050406030204" pitchFamily="18" charset="0"/>
                      </a:rPr>
                      <m:t>𝑡</m:t>
                    </m:r>
                    <m:r>
                      <a:rPr lang="ru-RU">
                        <a:latin typeface="Cambria Math" panose="02040503050406030204" pitchFamily="18" charset="0"/>
                      </a:rPr>
                      <m:t>≠</m:t>
                    </m:r>
                    <m:r>
                      <a:rPr lang="ru-RU">
                        <a:latin typeface="Cambria Math" panose="02040503050406030204" pitchFamily="18" charset="0"/>
                      </a:rPr>
                      <m:t>𝑠</m:t>
                    </m:r>
                    <m:r>
                      <a:rPr lang="ru-RU">
                        <a:latin typeface="Cambria Math" panose="02040503050406030204" pitchFamily="18" charset="0"/>
                      </a:rPr>
                      <m:t>. </m:t>
                    </m:r>
                  </m:oMath>
                </a14:m>
                <a:endParaRPr lang="ru-RU" dirty="0"/>
              </a:p>
              <a:p>
                <a:pPr marL="571500" lvl="1" indent="0" fontAlgn="ctr">
                  <a:buNone/>
                </a:pPr>
                <a:r>
                  <a:rPr lang="en-US" dirty="0"/>
                  <a:t>a. True</a:t>
                </a:r>
              </a:p>
              <a:p>
                <a:pPr marL="571500" lvl="1" indent="0" fontAlgn="ctr">
                  <a:buNone/>
                </a:pPr>
                <a:r>
                  <a:rPr lang="en-US" dirty="0"/>
                  <a:t>b. False</a:t>
                </a:r>
              </a:p>
              <a:p>
                <a:pPr marL="114300" indent="0" fontAlgn="ctr">
                  <a:buNone/>
                </a:pPr>
                <a:r>
                  <a:rPr lang="en-US" dirty="0"/>
                  <a:t>3. Mean of random variables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oMath>
                </a14:m>
                <a:r>
                  <a:rPr lang="en-US" dirty="0"/>
                  <a:t> is non-zero.</a:t>
                </a:r>
                <a:endParaRPr lang="ru-RU" dirty="0"/>
              </a:p>
              <a:p>
                <a:pPr marL="571500" lvl="1" indent="0" fontAlgn="ctr">
                  <a:buNone/>
                </a:pPr>
                <a:r>
                  <a:rPr lang="en-US" dirty="0"/>
                  <a:t>a. True</a:t>
                </a:r>
              </a:p>
              <a:p>
                <a:pPr marL="571500" lvl="1" indent="0" fontAlgn="ctr">
                  <a:buNone/>
                </a:pPr>
                <a:r>
                  <a:rPr lang="en-US" dirty="0"/>
                  <a:t>b. False</a:t>
                </a:r>
              </a:p>
              <a:p>
                <a:pPr marL="114300" indent="0" fontAlgn="ctr">
                  <a:buNone/>
                </a:pPr>
                <a:r>
                  <a:rPr lang="en-US" dirty="0"/>
                  <a:t>4</a:t>
                </a:r>
                <a14:m>
                  <m:oMath xmlns:m="http://schemas.openxmlformats.org/officeDocument/2006/math">
                    <m:r>
                      <a:rPr lang="en-CA" b="0" i="0" smtClean="0">
                        <a:latin typeface="Cambria Math" panose="02040503050406030204" pitchFamily="18" charset="0"/>
                      </a:rPr>
                      <m:t>. </m:t>
                    </m:r>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𝑠</m:t>
                        </m:r>
                      </m:sub>
                    </m:sSub>
                    <m:r>
                      <a:rPr lang="ru-RU">
                        <a:latin typeface="Cambria Math" panose="02040503050406030204" pitchFamily="18" charset="0"/>
                      </a:rPr>
                      <m:t>=0</m:t>
                    </m:r>
                  </m:oMath>
                </a14:m>
                <a:r>
                  <a:rPr lang="en-US" dirty="0"/>
                  <a:t> for every </a:t>
                </a:r>
                <a14:m>
                  <m:oMath xmlns:m="http://schemas.openxmlformats.org/officeDocument/2006/math">
                    <m:r>
                      <a:rPr lang="ru-RU">
                        <a:latin typeface="Cambria Math" panose="02040503050406030204" pitchFamily="18" charset="0"/>
                      </a:rPr>
                      <m:t>𝑡</m:t>
                    </m:r>
                    <m:r>
                      <a:rPr lang="ru-RU">
                        <a:latin typeface="Cambria Math" panose="02040503050406030204" pitchFamily="18" charset="0"/>
                      </a:rPr>
                      <m:t>, </m:t>
                    </m:r>
                    <m:r>
                      <a:rPr lang="ru-RU">
                        <a:latin typeface="Cambria Math" panose="02040503050406030204" pitchFamily="18" charset="0"/>
                      </a:rPr>
                      <m:t>𝑠</m:t>
                    </m:r>
                    <m:r>
                      <a:rPr lang="ru-RU">
                        <a:latin typeface="Cambria Math" panose="02040503050406030204" pitchFamily="18" charset="0"/>
                      </a:rPr>
                      <m:t>.</m:t>
                    </m:r>
                  </m:oMath>
                </a14:m>
                <a:endParaRPr lang="ru-RU" dirty="0"/>
              </a:p>
              <a:p>
                <a:pPr marL="571500" lvl="1" indent="0" fontAlgn="ctr">
                  <a:buNone/>
                </a:pPr>
                <a:r>
                  <a:rPr lang="en-US" dirty="0"/>
                  <a:t>a. True</a:t>
                </a:r>
              </a:p>
              <a:p>
                <a:pPr marL="571500" lvl="1" indent="0" fontAlgn="ctr">
                  <a:buNone/>
                </a:pPr>
                <a:r>
                  <a:rPr lang="en-US" dirty="0"/>
                  <a:t>b. False</a:t>
                </a:r>
                <a:r>
                  <a:rPr lang="en-CA" dirty="0"/>
                  <a:t> </a:t>
                </a:r>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013791"/>
                <a:ext cx="10058400" cy="5565913"/>
              </a:xfrm>
              <a:blipFill>
                <a:blip r:embed="rId2"/>
                <a:stretch>
                  <a:fillRect/>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Tree>
    <p:extLst>
      <p:ext uri="{BB962C8B-B14F-4D97-AF65-F5344CB8AC3E}">
        <p14:creationId xmlns:p14="http://schemas.microsoft.com/office/powerpoint/2010/main" val="312675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moving average &#10;100 &#10;Time "/>
          <p:cNvPicPr>
            <a:picLocks noChangeAspect="1" noChangeArrowheads="1"/>
          </p:cNvPicPr>
          <p:nvPr/>
        </p:nvPicPr>
        <p:blipFill rotWithShape="1">
          <a:blip r:embed="rId2">
            <a:extLst>
              <a:ext uri="{28A0092B-C50C-407E-A947-70E740481C1C}">
                <a14:useLocalDpi xmlns:a14="http://schemas.microsoft.com/office/drawing/2010/main" val="0"/>
              </a:ext>
            </a:extLst>
          </a:blip>
          <a:srcRect t="1488"/>
          <a:stretch/>
        </p:blipFill>
        <p:spPr bwMode="auto">
          <a:xfrm>
            <a:off x="1818596" y="2359039"/>
            <a:ext cx="7068994" cy="2683134"/>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5"/>
          <p:cNvSpPr>
            <a:spLocks noGrp="1"/>
          </p:cNvSpPr>
          <p:nvPr>
            <p:ph type="title"/>
          </p:nvPr>
        </p:nvSpPr>
        <p:spPr/>
        <p:txBody>
          <a:bodyPr/>
          <a:lstStyle/>
          <a:p>
            <a:r>
              <a:rPr lang="en-US" dirty="0"/>
              <a:t>Example 1.9 Moving Averages and Filtering</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1231612"/>
                <a:ext cx="10751127" cy="1234497"/>
              </a:xfrm>
            </p:spPr>
            <p:txBody>
              <a:bodyPr>
                <a:normAutofit/>
              </a:bodyPr>
              <a:lstStyle/>
              <a:p>
                <a:r>
                  <a:rPr lang="en-US" sz="2400" dirty="0"/>
                  <a:t>a </a:t>
                </a:r>
                <a:r>
                  <a:rPr lang="en-US" sz="2400" b="1" u="sng" dirty="0"/>
                  <a:t>moving average</a:t>
                </a:r>
                <a:r>
                  <a:rPr lang="en-US" sz="2400" dirty="0"/>
                  <a:t>  </a:t>
                </a:r>
                <a:r>
                  <a:rPr lang="en-US" sz="2400" dirty="0" err="1"/>
                  <a:t>smoothes</a:t>
                </a:r>
                <a:r>
                  <a:rPr lang="en-US" sz="2400" dirty="0"/>
                  <a:t> the series.</a:t>
                </a:r>
              </a:p>
              <a:p>
                <a:r>
                  <a:rPr lang="en-US" sz="2400" dirty="0"/>
                  <a:t>Example: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𝑣</m:t>
                        </m:r>
                      </m:e>
                      <m:sub>
                        <m:r>
                          <a:rPr lang="en-US" sz="2400" b="0" i="1" smtClean="0">
                            <a:latin typeface="Cambria Math"/>
                          </a:rPr>
                          <m:t>𝑡</m:t>
                        </m:r>
                      </m:sub>
                    </m:sSub>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1</m:t>
                        </m:r>
                      </m:num>
                      <m:den>
                        <m:r>
                          <a:rPr lang="en-US" sz="2400" b="0" i="1" smtClean="0">
                            <a:latin typeface="Cambria Math"/>
                          </a:rPr>
                          <m:t>3</m:t>
                        </m:r>
                      </m:den>
                    </m:f>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r>
                          <a:rPr lang="en-US" sz="2400" b="0" i="1" smtClean="0">
                            <a:latin typeface="Cambria Math"/>
                          </a:rPr>
                          <m:t>−1</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r>
                          <a:rPr lang="en-US" sz="2400" b="0" i="1" smtClean="0">
                            <a:latin typeface="Cambria Math"/>
                          </a:rPr>
                          <m:t>+1</m:t>
                        </m:r>
                      </m:sub>
                    </m:sSub>
                    <m:r>
                      <a:rPr lang="en-US" sz="2400" b="0" i="1" smtClean="0">
                        <a:latin typeface="Cambria Math"/>
                      </a:rPr>
                      <m:t>)</m:t>
                    </m:r>
                  </m:oMath>
                </a14:m>
                <a:r>
                  <a:rPr lang="en-US" sz="2400" dirty="0"/>
                  <a:t>,  where  </a:t>
                </a:r>
                <a14:m>
                  <m:oMath xmlns:m="http://schemas.openxmlformats.org/officeDocument/2006/math">
                    <m:sSub>
                      <m:sSubPr>
                        <m:ctrlPr>
                          <a:rPr lang="ru-RU" sz="2400" i="1">
                            <a:latin typeface="Cambria Math" panose="02040503050406030204" pitchFamily="18" charset="0"/>
                          </a:rPr>
                        </m:ctrlPr>
                      </m:sSubPr>
                      <m:e>
                        <m:r>
                          <a:rPr lang="ru-RU" sz="2400">
                            <a:latin typeface="Cambria Math"/>
                          </a:rPr>
                          <m:t>𝑤</m:t>
                        </m:r>
                      </m:e>
                      <m:sub>
                        <m:r>
                          <a:rPr lang="ru-RU" sz="2400">
                            <a:latin typeface="Cambria Math"/>
                          </a:rPr>
                          <m:t>𝑡</m:t>
                        </m:r>
                      </m:sub>
                    </m:sSub>
                    <m:r>
                      <a:rPr lang="ru-RU" sz="2400">
                        <a:latin typeface="Cambria Math"/>
                      </a:rPr>
                      <m:t>∼</m:t>
                    </m:r>
                    <m:r>
                      <a:rPr lang="ru-RU" sz="2400">
                        <a:latin typeface="Cambria Math"/>
                      </a:rPr>
                      <m:t>𝑤𝑛</m:t>
                    </m:r>
                    <m:d>
                      <m:dPr>
                        <m:ctrlPr>
                          <a:rPr lang="ru-RU" sz="2400" i="1">
                            <a:latin typeface="Cambria Math" panose="02040503050406030204" pitchFamily="18" charset="0"/>
                          </a:rPr>
                        </m:ctrlPr>
                      </m:dPr>
                      <m:e>
                        <m:r>
                          <a:rPr lang="ru-RU" sz="2400">
                            <a:latin typeface="Cambria Math"/>
                          </a:rPr>
                          <m:t>0,</m:t>
                        </m:r>
                        <m:sSubSup>
                          <m:sSubSupPr>
                            <m:ctrlPr>
                              <a:rPr lang="ru-RU" sz="2400" i="1">
                                <a:latin typeface="Cambria Math" panose="02040503050406030204" pitchFamily="18" charset="0"/>
                              </a:rPr>
                            </m:ctrlPr>
                          </m:sSubSupPr>
                          <m:e>
                            <m:r>
                              <m:rPr>
                                <m:sty m:val="p"/>
                              </m:rPr>
                              <a:rPr lang="ru-RU" sz="2400">
                                <a:latin typeface="Cambria Math"/>
                              </a:rPr>
                              <m:t>σ</m:t>
                            </m:r>
                          </m:e>
                          <m:sub>
                            <m:r>
                              <a:rPr lang="ru-RU" sz="2400">
                                <a:latin typeface="Cambria Math"/>
                              </a:rPr>
                              <m:t>𝑤</m:t>
                            </m:r>
                          </m:sub>
                          <m:sup>
                            <m:r>
                              <a:rPr lang="ru-RU" sz="2400">
                                <a:latin typeface="Cambria Math"/>
                              </a:rPr>
                              <m:t>2</m:t>
                            </m:r>
                          </m:sup>
                        </m:sSubSup>
                      </m:e>
                    </m:d>
                  </m:oMath>
                </a14:m>
                <a:endParaRPr lang="en-US" sz="2400" dirty="0"/>
              </a:p>
              <a:p>
                <a:pPr marL="50800" indent="0">
                  <a:buNone/>
                </a:pPr>
                <a:endParaRPr lang="ru-RU" sz="2400" dirty="0"/>
              </a:p>
              <a:p>
                <a:pPr marL="50800" indent="0">
                  <a:buNone/>
                </a:pPr>
                <a:endParaRPr lang="en-US" sz="24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1231612"/>
                <a:ext cx="10751127" cy="1234497"/>
              </a:xfrm>
              <a:blipFill>
                <a:blip r:embed="rId3"/>
                <a:stretch>
                  <a:fillRect l="-567"/>
                </a:stretch>
              </a:blipFill>
            </p:spPr>
            <p:txBody>
              <a:bodyPr/>
              <a:lstStyle/>
              <a:p>
                <a:r>
                  <a:rPr lang="en-CA">
                    <a:noFill/>
                  </a:rPr>
                  <a:t> </a:t>
                </a:r>
              </a:p>
            </p:txBody>
          </p:sp>
        </mc:Fallback>
      </mc:AlternateContent>
      <p:sp>
        <p:nvSpPr>
          <p:cNvPr id="5" name="Прямоугольник 4"/>
          <p:cNvSpPr/>
          <p:nvPr/>
        </p:nvSpPr>
        <p:spPr>
          <a:xfrm>
            <a:off x="942110" y="5569851"/>
            <a:ext cx="8821966" cy="830997"/>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a:solidFill>
                  <a:srgbClr val="0A06BA"/>
                </a:solidFill>
                <a:latin typeface="Consolas" pitchFamily="49" charset="0"/>
              </a:rPr>
              <a:t>w = </a:t>
            </a:r>
            <a:r>
              <a:rPr lang="en-US" sz="1600" dirty="0" err="1">
                <a:solidFill>
                  <a:srgbClr val="0A06BA"/>
                </a:solidFill>
                <a:latin typeface="Consolas" pitchFamily="49" charset="0"/>
              </a:rPr>
              <a:t>rnorm</a:t>
            </a:r>
            <a:r>
              <a:rPr lang="en-US" sz="1600" dirty="0">
                <a:solidFill>
                  <a:srgbClr val="0A06BA"/>
                </a:solidFill>
                <a:latin typeface="Consolas" pitchFamily="49" charset="0"/>
              </a:rPr>
              <a:t>(500,0,1)                        </a:t>
            </a:r>
            <a:r>
              <a:rPr lang="en-US" sz="1600" dirty="0">
                <a:solidFill>
                  <a:schemeClr val="accent6"/>
                </a:solidFill>
                <a:latin typeface="Consolas" pitchFamily="49" charset="0"/>
              </a:rPr>
              <a:t># 500 N(0,1) </a:t>
            </a:r>
            <a:r>
              <a:rPr lang="en-US" sz="1600" dirty="0" err="1">
                <a:solidFill>
                  <a:schemeClr val="accent6"/>
                </a:solidFill>
                <a:latin typeface="Consolas" pitchFamily="49" charset="0"/>
              </a:rPr>
              <a:t>variates</a:t>
            </a:r>
            <a:endParaRPr lang="en-US" sz="1600" dirty="0">
              <a:solidFill>
                <a:schemeClr val="accent6"/>
              </a:solidFill>
              <a:latin typeface="Consolas" pitchFamily="49" charset="0"/>
            </a:endParaRPr>
          </a:p>
          <a:p>
            <a:pPr fontAlgn="base"/>
            <a:r>
              <a:rPr lang="en-US" sz="1600" dirty="0">
                <a:solidFill>
                  <a:srgbClr val="0A06BA"/>
                </a:solidFill>
                <a:latin typeface="Consolas" pitchFamily="49" charset="0"/>
              </a:rPr>
              <a:t>v = filter(w, sides=2, filter=rep(1/3,3)) </a:t>
            </a:r>
            <a:r>
              <a:rPr lang="en-US" sz="1600" dirty="0">
                <a:solidFill>
                  <a:schemeClr val="accent6"/>
                </a:solidFill>
                <a:latin typeface="Consolas" pitchFamily="49" charset="0"/>
              </a:rPr>
              <a:t># moving average</a:t>
            </a:r>
          </a:p>
        </p:txBody>
      </p:sp>
      <p:sp>
        <p:nvSpPr>
          <p:cNvPr id="7" name="Текст 7"/>
          <p:cNvSpPr txBox="1">
            <a:spLocks/>
          </p:cNvSpPr>
          <p:nvPr/>
        </p:nvSpPr>
        <p:spPr>
          <a:xfrm>
            <a:off x="498761" y="4335354"/>
            <a:ext cx="10751127" cy="1234497"/>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buFont typeface="Arial"/>
              <a:buNone/>
            </a:pPr>
            <a:endParaRPr lang="en-US" sz="2600" dirty="0"/>
          </a:p>
          <a:p>
            <a:r>
              <a:rPr lang="uk-UA" sz="2600" dirty="0"/>
              <a:t>A </a:t>
            </a:r>
            <a:r>
              <a:rPr lang="uk-UA" sz="2600" dirty="0" err="1"/>
              <a:t>linear</a:t>
            </a:r>
            <a:r>
              <a:rPr lang="uk-UA" sz="2600" dirty="0"/>
              <a:t> </a:t>
            </a:r>
            <a:r>
              <a:rPr lang="uk-UA" sz="2600" dirty="0" err="1"/>
              <a:t>combination</a:t>
            </a:r>
            <a:r>
              <a:rPr lang="uk-UA" sz="2600" dirty="0"/>
              <a:t> </a:t>
            </a:r>
            <a:r>
              <a:rPr lang="uk-UA" sz="2600" dirty="0" err="1"/>
              <a:t>of</a:t>
            </a:r>
            <a:r>
              <a:rPr lang="uk-UA" sz="2600" dirty="0"/>
              <a:t> </a:t>
            </a:r>
            <a:r>
              <a:rPr lang="uk-UA" sz="2600" dirty="0" err="1"/>
              <a:t>values</a:t>
            </a:r>
            <a:r>
              <a:rPr lang="uk-UA" sz="2600" dirty="0"/>
              <a:t> </a:t>
            </a:r>
            <a:r>
              <a:rPr lang="uk-UA" sz="2600" dirty="0" err="1"/>
              <a:t>in</a:t>
            </a:r>
            <a:r>
              <a:rPr lang="uk-UA" sz="2600" dirty="0"/>
              <a:t> a </a:t>
            </a:r>
            <a:r>
              <a:rPr lang="uk-UA" sz="2600" dirty="0" err="1"/>
              <a:t>time</a:t>
            </a:r>
            <a:r>
              <a:rPr lang="uk-UA" sz="2600" dirty="0"/>
              <a:t> </a:t>
            </a:r>
            <a:r>
              <a:rPr lang="uk-UA" sz="2600" dirty="0" err="1"/>
              <a:t>series</a:t>
            </a:r>
            <a:r>
              <a:rPr lang="uk-UA" sz="2600" dirty="0"/>
              <a:t>  </a:t>
            </a:r>
            <a:r>
              <a:rPr lang="uk-UA" sz="2600" dirty="0" err="1"/>
              <a:t>is</a:t>
            </a:r>
            <a:r>
              <a:rPr lang="uk-UA" sz="2600" dirty="0"/>
              <a:t> </a:t>
            </a:r>
            <a:r>
              <a:rPr lang="uk-UA" sz="2600" dirty="0" err="1"/>
              <a:t>referred</a:t>
            </a:r>
            <a:r>
              <a:rPr lang="uk-UA" sz="2600" dirty="0"/>
              <a:t> </a:t>
            </a:r>
            <a:r>
              <a:rPr lang="uk-UA" sz="2600" dirty="0" err="1"/>
              <a:t>to</a:t>
            </a:r>
            <a:r>
              <a:rPr lang="uk-UA" sz="2600" dirty="0"/>
              <a:t>, </a:t>
            </a:r>
            <a:r>
              <a:rPr lang="uk-UA" sz="2600" dirty="0" err="1"/>
              <a:t>generically</a:t>
            </a:r>
            <a:r>
              <a:rPr lang="uk-UA" sz="2600" dirty="0"/>
              <a:t>, </a:t>
            </a:r>
            <a:r>
              <a:rPr lang="uk-UA" sz="2600" dirty="0" err="1"/>
              <a:t>as</a:t>
            </a:r>
            <a:r>
              <a:rPr lang="uk-UA" sz="2600" dirty="0"/>
              <a:t> a</a:t>
            </a:r>
            <a:r>
              <a:rPr lang="uk-UA" sz="2600" u="sng" dirty="0"/>
              <a:t> </a:t>
            </a:r>
            <a:r>
              <a:rPr lang="uk-UA" sz="2600" u="sng" dirty="0" err="1"/>
              <a:t>filtered</a:t>
            </a:r>
            <a:r>
              <a:rPr lang="uk-UA" sz="2600" u="sng" dirty="0"/>
              <a:t> </a:t>
            </a:r>
            <a:r>
              <a:rPr lang="uk-UA" sz="2600" u="sng" dirty="0" err="1"/>
              <a:t>series</a:t>
            </a:r>
            <a:r>
              <a:rPr lang="uk-UA" sz="2600" dirty="0"/>
              <a:t>;</a:t>
            </a:r>
          </a:p>
          <a:p>
            <a:pPr marL="50800" indent="0">
              <a:buFont typeface="Arial"/>
              <a:buNone/>
            </a:pPr>
            <a:endParaRPr lang="ru-RU" dirty="0"/>
          </a:p>
          <a:p>
            <a:pPr marL="50800" indent="0">
              <a:buFont typeface="Arial"/>
              <a:buNone/>
            </a:pPr>
            <a:endParaRPr lang="en-US" sz="2000" dirty="0"/>
          </a:p>
        </p:txBody>
      </p:sp>
    </p:spTree>
    <p:extLst>
      <p:ext uri="{BB962C8B-B14F-4D97-AF65-F5344CB8AC3E}">
        <p14:creationId xmlns:p14="http://schemas.microsoft.com/office/powerpoint/2010/main" val="2142648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Example 1.10 Autoregression</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44</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249383" y="1564987"/>
                <a:ext cx="10751127" cy="1234497"/>
              </a:xfrm>
            </p:spPr>
            <p:txBody>
              <a:bodyPr>
                <a:noAutofit/>
              </a:bodyPr>
              <a:lstStyle/>
              <a:p>
                <a:r>
                  <a:rPr lang="en-US" sz="2400" dirty="0"/>
                  <a:t>Example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r>
                          <a:rPr lang="en-US" sz="2400" b="0" i="1" smtClean="0">
                            <a:latin typeface="Cambria Math"/>
                          </a:rPr>
                          <m:t>−1</m:t>
                        </m:r>
                      </m:sub>
                    </m:sSub>
                    <m:r>
                      <a:rPr lang="en-US" sz="2400" b="0" i="1" smtClean="0">
                        <a:latin typeface="Cambria Math"/>
                      </a:rPr>
                      <m:t>−0.9</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r>
                          <a:rPr lang="en-US" sz="2400" b="0" i="1" smtClean="0">
                            <a:latin typeface="Cambria Math"/>
                          </a:rPr>
                          <m:t>−2</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sub>
                    </m:sSub>
                  </m:oMath>
                </a14:m>
                <a:r>
                  <a:rPr lang="en-US" sz="2400" dirty="0"/>
                  <a:t>, where  </a:t>
                </a:r>
                <a14:m>
                  <m:oMath xmlns:m="http://schemas.openxmlformats.org/officeDocument/2006/math">
                    <m:sSub>
                      <m:sSubPr>
                        <m:ctrlPr>
                          <a:rPr lang="ru-RU" sz="2400" i="1">
                            <a:latin typeface="Cambria Math" panose="02040503050406030204" pitchFamily="18" charset="0"/>
                          </a:rPr>
                        </m:ctrlPr>
                      </m:sSubPr>
                      <m:e>
                        <m:r>
                          <a:rPr lang="ru-RU" sz="2400">
                            <a:latin typeface="Cambria Math"/>
                          </a:rPr>
                          <m:t>𝑤</m:t>
                        </m:r>
                      </m:e>
                      <m:sub>
                        <m:r>
                          <a:rPr lang="ru-RU" sz="2400">
                            <a:latin typeface="Cambria Math"/>
                          </a:rPr>
                          <m:t>𝑡</m:t>
                        </m:r>
                      </m:sub>
                    </m:sSub>
                    <m:r>
                      <a:rPr lang="ru-RU" sz="2400">
                        <a:latin typeface="Cambria Math"/>
                      </a:rPr>
                      <m:t>∼</m:t>
                    </m:r>
                    <m:r>
                      <a:rPr lang="ru-RU" sz="2400">
                        <a:latin typeface="Cambria Math"/>
                      </a:rPr>
                      <m:t>𝑤𝑛</m:t>
                    </m:r>
                    <m:d>
                      <m:dPr>
                        <m:ctrlPr>
                          <a:rPr lang="ru-RU" sz="2400" i="1">
                            <a:latin typeface="Cambria Math" panose="02040503050406030204" pitchFamily="18" charset="0"/>
                          </a:rPr>
                        </m:ctrlPr>
                      </m:dPr>
                      <m:e>
                        <m:r>
                          <a:rPr lang="ru-RU" sz="2400">
                            <a:latin typeface="Cambria Math"/>
                          </a:rPr>
                          <m:t>0,</m:t>
                        </m:r>
                        <m:sSubSup>
                          <m:sSubSupPr>
                            <m:ctrlPr>
                              <a:rPr lang="ru-RU" sz="2400" i="1">
                                <a:latin typeface="Cambria Math" panose="02040503050406030204" pitchFamily="18" charset="0"/>
                              </a:rPr>
                            </m:ctrlPr>
                          </m:sSubSupPr>
                          <m:e>
                            <m:r>
                              <m:rPr>
                                <m:sty m:val="p"/>
                              </m:rPr>
                              <a:rPr lang="ru-RU" sz="2400">
                                <a:latin typeface="Cambria Math"/>
                              </a:rPr>
                              <m:t>σ</m:t>
                            </m:r>
                          </m:e>
                          <m:sub>
                            <m:r>
                              <a:rPr lang="ru-RU" sz="2400">
                                <a:latin typeface="Cambria Math"/>
                              </a:rPr>
                              <m:t>𝑤</m:t>
                            </m:r>
                          </m:sub>
                          <m:sup>
                            <m:r>
                              <a:rPr lang="ru-RU" sz="2400">
                                <a:latin typeface="Cambria Math"/>
                              </a:rPr>
                              <m:t>2</m:t>
                            </m:r>
                          </m:sup>
                        </m:sSubSup>
                      </m:e>
                    </m:d>
                  </m:oMath>
                </a14:m>
                <a:endParaRPr lang="en-US" sz="2400" dirty="0"/>
              </a:p>
              <a:p>
                <a:pPr marL="50800" indent="0">
                  <a:buNone/>
                </a:pPr>
                <a:r>
                  <a:rPr lang="en-US" sz="2400" dirty="0"/>
                  <a:t>represents a regression or prediction of the current value </a:t>
                </a:r>
                <a14:m>
                  <m:oMath xmlns:m="http://schemas.openxmlformats.org/officeDocument/2006/math">
                    <m:sSub>
                      <m:sSubPr>
                        <m:ctrlPr>
                          <a:rPr lang="ru-RU" sz="2400" i="1">
                            <a:latin typeface="Cambria Math" panose="02040503050406030204" pitchFamily="18" charset="0"/>
                          </a:rPr>
                        </m:ctrlPr>
                      </m:sSubPr>
                      <m:e>
                        <m:r>
                          <a:rPr lang="ru-RU" sz="2400">
                            <a:latin typeface="Cambria Math"/>
                          </a:rPr>
                          <m:t>𝑥</m:t>
                        </m:r>
                      </m:e>
                      <m:sub>
                        <m:r>
                          <a:rPr lang="ru-RU" sz="2400">
                            <a:latin typeface="Cambria Math"/>
                          </a:rPr>
                          <m:t>𝑡</m:t>
                        </m:r>
                      </m:sub>
                    </m:sSub>
                    <m:r>
                      <a:rPr lang="ru-RU" sz="2400" i="1">
                        <a:latin typeface="Cambria Math"/>
                      </a:rPr>
                      <m:t> </m:t>
                    </m:r>
                  </m:oMath>
                </a14:m>
                <a:r>
                  <a:rPr lang="en-US" sz="2400" dirty="0"/>
                  <a:t>of a time series as a function of the past two values of the series, and, hence, the term </a:t>
                </a:r>
                <a:r>
                  <a:rPr lang="en-US" sz="2400" u="sng" dirty="0"/>
                  <a:t>autoregression</a:t>
                </a:r>
                <a:r>
                  <a:rPr lang="en-US" sz="2400" dirty="0"/>
                  <a:t> is suggested for this model. </a:t>
                </a:r>
                <a:endParaRPr lang="ru-RU" sz="2400" dirty="0"/>
              </a:p>
              <a:p>
                <a:pPr marL="50800" indent="0">
                  <a:buNone/>
                </a:pPr>
                <a:endParaRPr lang="ru-RU" sz="2400" dirty="0"/>
              </a:p>
              <a:p>
                <a:pPr marL="50800" indent="0">
                  <a:buNone/>
                </a:pPr>
                <a:endParaRPr lang="en-US" sz="24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249383" y="1564987"/>
                <a:ext cx="10751127" cy="1234497"/>
              </a:xfrm>
              <a:blipFill>
                <a:blip r:embed="rId2"/>
                <a:stretch>
                  <a:fillRect l="-567" t="-495" b="-46040"/>
                </a:stretch>
              </a:blipFill>
            </p:spPr>
            <p:txBody>
              <a:bodyPr/>
              <a:lstStyle/>
              <a:p>
                <a:r>
                  <a:rPr lang="en-US">
                    <a:noFill/>
                  </a:rPr>
                  <a:t> </a:t>
                </a:r>
              </a:p>
            </p:txBody>
          </p:sp>
        </mc:Fallback>
      </mc:AlternateContent>
      <p:sp>
        <p:nvSpPr>
          <p:cNvPr id="5" name="Прямоугольник 4"/>
          <p:cNvSpPr/>
          <p:nvPr/>
        </p:nvSpPr>
        <p:spPr>
          <a:xfrm>
            <a:off x="249383" y="3422396"/>
            <a:ext cx="4410983" cy="1815882"/>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a:solidFill>
                  <a:srgbClr val="0A06BA"/>
                </a:solidFill>
                <a:latin typeface="Consolas" pitchFamily="49" charset="0"/>
              </a:rPr>
              <a:t>w = </a:t>
            </a:r>
            <a:r>
              <a:rPr lang="en-US" sz="1600" dirty="0" err="1">
                <a:solidFill>
                  <a:srgbClr val="0A06BA"/>
                </a:solidFill>
                <a:latin typeface="Consolas" pitchFamily="49" charset="0"/>
              </a:rPr>
              <a:t>rnorm</a:t>
            </a:r>
            <a:r>
              <a:rPr lang="en-US" sz="1600" dirty="0">
                <a:solidFill>
                  <a:srgbClr val="0A06BA"/>
                </a:solidFill>
                <a:latin typeface="Consolas" pitchFamily="49" charset="0"/>
              </a:rPr>
              <a:t>(550,0,1</a:t>
            </a:r>
            <a:r>
              <a:rPr lang="en-US" sz="1600" dirty="0">
                <a:solidFill>
                  <a:schemeClr val="accent6"/>
                </a:solidFill>
                <a:latin typeface="Consolas" pitchFamily="49" charset="0"/>
              </a:rPr>
              <a:t>) # 50 extra to avoid startup problems</a:t>
            </a:r>
          </a:p>
          <a:p>
            <a:pPr fontAlgn="base"/>
            <a:r>
              <a:rPr lang="en-US" sz="1600" dirty="0">
                <a:solidFill>
                  <a:srgbClr val="0A06BA"/>
                </a:solidFill>
                <a:latin typeface="Consolas" pitchFamily="49" charset="0"/>
              </a:rPr>
              <a:t>x = filter(w, filter=c(1,-.9), method="recursive")[-(1:50)] </a:t>
            </a:r>
            <a:r>
              <a:rPr lang="en-US" sz="1600" dirty="0">
                <a:solidFill>
                  <a:schemeClr val="accent6"/>
                </a:solidFill>
                <a:latin typeface="Consolas" pitchFamily="49" charset="0"/>
              </a:rPr>
              <a:t># remove first 50</a:t>
            </a:r>
          </a:p>
          <a:p>
            <a:pPr fontAlgn="base"/>
            <a:r>
              <a:rPr lang="en-US" sz="1600" dirty="0" err="1">
                <a:solidFill>
                  <a:srgbClr val="0A06BA"/>
                </a:solidFill>
                <a:latin typeface="Consolas" pitchFamily="49" charset="0"/>
              </a:rPr>
              <a:t>tsplot</a:t>
            </a:r>
            <a:r>
              <a:rPr lang="en-US" sz="1600" dirty="0">
                <a:solidFill>
                  <a:srgbClr val="0A06BA"/>
                </a:solidFill>
                <a:latin typeface="Consolas" pitchFamily="49" charset="0"/>
              </a:rPr>
              <a:t>(x, main="autoregression")</a:t>
            </a:r>
            <a:endParaRPr lang="en-US" sz="1600" dirty="0">
              <a:solidFill>
                <a:schemeClr val="accent6"/>
              </a:solidFill>
              <a:latin typeface="Consolas" pitchFamily="49" charset="0"/>
            </a:endParaRPr>
          </a:p>
        </p:txBody>
      </p:sp>
      <p:pic>
        <p:nvPicPr>
          <p:cNvPr id="120834" name="Picture 2" descr="autoreg『ession &#10;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0366" y="2799484"/>
            <a:ext cx="7153275"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303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Example 1.11 Random Walk with Drift</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45</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74073" y="1564987"/>
                <a:ext cx="10751127" cy="1234497"/>
              </a:xfrm>
            </p:spPr>
            <p:txBody>
              <a:bodyPr>
                <a:noAutofit/>
              </a:bodyPr>
              <a:lstStyle/>
              <a:p>
                <a:r>
                  <a:rPr lang="en-US" sz="2400" u="sng" dirty="0"/>
                  <a:t>random walk with drift</a:t>
                </a:r>
                <a:r>
                  <a:rPr lang="en-US" sz="2400" dirty="0"/>
                  <a:t> model given by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𝑡</m:t>
                        </m:r>
                      </m:sub>
                    </m:sSub>
                    <m:r>
                      <a:rPr lang="en-US" sz="2400" i="1">
                        <a:latin typeface="Cambria Math"/>
                      </a:rPr>
                      <m:t>=</m:t>
                    </m:r>
                    <m:r>
                      <a:rPr lang="en-US" sz="2400" i="1">
                        <a:latin typeface="Cambria Math"/>
                      </a:rPr>
                      <m:t>𝛿</m:t>
                    </m:r>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𝑡</m:t>
                        </m:r>
                        <m:r>
                          <a:rPr lang="en-US" sz="2400" i="1">
                            <a:latin typeface="Cambria Math"/>
                          </a:rPr>
                          <m:t>−1</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𝑤</m:t>
                        </m:r>
                      </m:e>
                      <m:sub>
                        <m:r>
                          <a:rPr lang="en-US" sz="2400" i="1">
                            <a:latin typeface="Cambria Math"/>
                          </a:rPr>
                          <m:t>𝑡</m:t>
                        </m:r>
                      </m:sub>
                    </m:sSub>
                  </m:oMath>
                </a14:m>
                <a:r>
                  <a:rPr lang="en-US" sz="2400" dirty="0"/>
                  <a:t>, where</a:t>
                </a:r>
              </a:p>
              <a:p>
                <a14:m>
                  <m:oMath xmlns:m="http://schemas.openxmlformats.org/officeDocument/2006/math">
                    <m:sSub>
                      <m:sSubPr>
                        <m:ctrlPr>
                          <a:rPr lang="ru-RU" sz="2400" i="1">
                            <a:latin typeface="Cambria Math" panose="02040503050406030204" pitchFamily="18" charset="0"/>
                          </a:rPr>
                        </m:ctrlPr>
                      </m:sSubPr>
                      <m:e>
                        <m:r>
                          <a:rPr lang="ru-RU" sz="2400">
                            <a:latin typeface="Cambria Math"/>
                          </a:rPr>
                          <m:t>𝑤</m:t>
                        </m:r>
                      </m:e>
                      <m:sub>
                        <m:r>
                          <a:rPr lang="ru-RU" sz="2400">
                            <a:latin typeface="Cambria Math"/>
                          </a:rPr>
                          <m:t>𝑡</m:t>
                        </m:r>
                      </m:sub>
                    </m:sSub>
                    <m:r>
                      <a:rPr lang="ru-RU" sz="2400" i="1">
                        <a:latin typeface="Cambria Math"/>
                      </a:rPr>
                      <m:t>  </m:t>
                    </m:r>
                  </m:oMath>
                </a14:m>
                <a:r>
                  <a:rPr lang="en-US" sz="2400" dirty="0"/>
                  <a:t>is white noise, </a:t>
                </a:r>
                <a:endParaRPr lang="ru-RU" sz="2400" dirty="0"/>
              </a:p>
              <a:p>
                <a14:m>
                  <m:oMath xmlns:m="http://schemas.openxmlformats.org/officeDocument/2006/math">
                    <m:r>
                      <a:rPr lang="ru-RU" sz="2400">
                        <a:latin typeface="Cambria Math"/>
                      </a:rPr>
                      <m:t>𝛿</m:t>
                    </m:r>
                  </m:oMath>
                </a14:m>
                <a:r>
                  <a:rPr lang="en-US" sz="2400" dirty="0"/>
                  <a:t> is a </a:t>
                </a:r>
                <a:r>
                  <a:rPr lang="en-US" sz="2400" u="sng" dirty="0"/>
                  <a:t>drift</a:t>
                </a:r>
                <a:endParaRPr lang="ru-RU" sz="2400" dirty="0"/>
              </a:p>
              <a:p>
                <a:pPr marL="50800" indent="0">
                  <a:buNone/>
                </a:pPr>
                <a:endParaRPr lang="ru-RU" sz="24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74073" y="1564987"/>
                <a:ext cx="10751127" cy="1234497"/>
              </a:xfrm>
              <a:blipFill rotWithShape="1">
                <a:blip r:embed="rId2"/>
                <a:stretch>
                  <a:fillRect l="-510" b="-30198"/>
                </a:stretch>
              </a:blipFill>
            </p:spPr>
            <p:txBody>
              <a:bodyPr/>
              <a:lstStyle/>
              <a:p>
                <a:r>
                  <a:rPr lang="ru-RU">
                    <a:noFill/>
                  </a:rPr>
                  <a:t> </a:t>
                </a:r>
              </a:p>
            </p:txBody>
          </p:sp>
        </mc:Fallback>
      </mc:AlternateContent>
      <p:sp>
        <p:nvSpPr>
          <p:cNvPr id="5" name="Прямоугольник 4"/>
          <p:cNvSpPr/>
          <p:nvPr/>
        </p:nvSpPr>
        <p:spPr>
          <a:xfrm>
            <a:off x="249383" y="4810234"/>
            <a:ext cx="4410983" cy="1569660"/>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err="1">
                <a:solidFill>
                  <a:srgbClr val="0A06BA"/>
                </a:solidFill>
                <a:latin typeface="Consolas" pitchFamily="49" charset="0"/>
              </a:rPr>
              <a:t>set.seed</a:t>
            </a:r>
            <a:r>
              <a:rPr lang="en-US" sz="1600" dirty="0">
                <a:solidFill>
                  <a:srgbClr val="0A06BA"/>
                </a:solidFill>
                <a:latin typeface="Consolas" pitchFamily="49" charset="0"/>
              </a:rPr>
              <a:t>(154) </a:t>
            </a:r>
            <a:r>
              <a:rPr lang="en-US" sz="1600" dirty="0">
                <a:solidFill>
                  <a:schemeClr val="accent6"/>
                </a:solidFill>
                <a:latin typeface="Consolas" pitchFamily="49" charset="0"/>
              </a:rPr>
              <a:t># so you can reproduce the results</a:t>
            </a:r>
          </a:p>
          <a:p>
            <a:pPr fontAlgn="base"/>
            <a:r>
              <a:rPr lang="en-US" sz="1600" dirty="0">
                <a:solidFill>
                  <a:srgbClr val="0A06BA"/>
                </a:solidFill>
                <a:latin typeface="Consolas" pitchFamily="49" charset="0"/>
              </a:rPr>
              <a:t>w = </a:t>
            </a:r>
            <a:r>
              <a:rPr lang="en-US" sz="1600" dirty="0" err="1">
                <a:solidFill>
                  <a:srgbClr val="0A06BA"/>
                </a:solidFill>
                <a:latin typeface="Consolas" pitchFamily="49" charset="0"/>
              </a:rPr>
              <a:t>rnorm</a:t>
            </a:r>
            <a:r>
              <a:rPr lang="en-US" sz="1600" dirty="0">
                <a:solidFill>
                  <a:srgbClr val="0A06BA"/>
                </a:solidFill>
                <a:latin typeface="Consolas" pitchFamily="49" charset="0"/>
              </a:rPr>
              <a:t>(200); x = </a:t>
            </a:r>
            <a:r>
              <a:rPr lang="en-US" sz="1600" dirty="0" err="1">
                <a:solidFill>
                  <a:srgbClr val="0A06BA"/>
                </a:solidFill>
                <a:latin typeface="Consolas" pitchFamily="49" charset="0"/>
              </a:rPr>
              <a:t>cumsum</a:t>
            </a:r>
            <a:r>
              <a:rPr lang="en-US" sz="1600" dirty="0">
                <a:solidFill>
                  <a:srgbClr val="0A06BA"/>
                </a:solidFill>
                <a:latin typeface="Consolas" pitchFamily="49" charset="0"/>
              </a:rPr>
              <a:t>(w) </a:t>
            </a:r>
            <a:r>
              <a:rPr lang="en-US" sz="1600" dirty="0">
                <a:solidFill>
                  <a:schemeClr val="accent6"/>
                </a:solidFill>
                <a:latin typeface="Consolas" pitchFamily="49" charset="0"/>
              </a:rPr>
              <a:t># two commands in one line</a:t>
            </a:r>
          </a:p>
          <a:p>
            <a:pPr fontAlgn="base"/>
            <a:r>
              <a:rPr lang="en-US" sz="1600" dirty="0" err="1">
                <a:solidFill>
                  <a:srgbClr val="0A06BA"/>
                </a:solidFill>
                <a:latin typeface="Consolas" pitchFamily="49" charset="0"/>
              </a:rPr>
              <a:t>wd</a:t>
            </a:r>
            <a:r>
              <a:rPr lang="en-US" sz="1600" dirty="0">
                <a:solidFill>
                  <a:srgbClr val="0A06BA"/>
                </a:solidFill>
                <a:latin typeface="Consolas" pitchFamily="49" charset="0"/>
              </a:rPr>
              <a:t> = w +.2; </a:t>
            </a:r>
            <a:r>
              <a:rPr lang="en-US" sz="1600" dirty="0" err="1">
                <a:solidFill>
                  <a:srgbClr val="0A06BA"/>
                </a:solidFill>
                <a:latin typeface="Consolas" pitchFamily="49" charset="0"/>
              </a:rPr>
              <a:t>xd</a:t>
            </a:r>
            <a:r>
              <a:rPr lang="en-US" sz="1600" dirty="0">
                <a:solidFill>
                  <a:srgbClr val="0A06BA"/>
                </a:solidFill>
                <a:latin typeface="Consolas" pitchFamily="49" charset="0"/>
              </a:rPr>
              <a:t> = </a:t>
            </a:r>
            <a:r>
              <a:rPr lang="en-US" sz="1600" dirty="0" err="1">
                <a:solidFill>
                  <a:srgbClr val="0A06BA"/>
                </a:solidFill>
                <a:latin typeface="Consolas" pitchFamily="49" charset="0"/>
              </a:rPr>
              <a:t>cumsum</a:t>
            </a:r>
            <a:r>
              <a:rPr lang="en-US" sz="1600" dirty="0">
                <a:solidFill>
                  <a:srgbClr val="0A06BA"/>
                </a:solidFill>
                <a:latin typeface="Consolas" pitchFamily="49" charset="0"/>
              </a:rPr>
              <a:t>(</a:t>
            </a:r>
            <a:r>
              <a:rPr lang="en-US" sz="1600" dirty="0" err="1">
                <a:solidFill>
                  <a:srgbClr val="0A06BA"/>
                </a:solidFill>
                <a:latin typeface="Consolas" pitchFamily="49" charset="0"/>
              </a:rPr>
              <a:t>wd</a:t>
            </a:r>
            <a:r>
              <a:rPr lang="en-US" sz="1600" dirty="0">
                <a:solidFill>
                  <a:srgbClr val="0A06BA"/>
                </a:solidFill>
                <a:latin typeface="Consolas" pitchFamily="49" charset="0"/>
              </a:rPr>
              <a:t>)</a:t>
            </a:r>
            <a:endParaRPr lang="en-US" sz="1600" dirty="0">
              <a:solidFill>
                <a:schemeClr val="accent6"/>
              </a:solidFill>
              <a:latin typeface="Consolas" pitchFamily="49" charset="0"/>
            </a:endParaRPr>
          </a:p>
        </p:txBody>
      </p:sp>
      <p:pic>
        <p:nvPicPr>
          <p:cNvPr id="121858" name="Picture 2" descr="50 &#10;random walk &#10;100 &#10;Time &#10;150 &#10;Fig. 1.10. Random walk, = l, with drift = .2 (upper jagged line), without drift (5 &#10;(lower jagged line), and straight (dashed) lines with slope 5.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833" y="2182235"/>
            <a:ext cx="7724775" cy="3914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Прямоугольник 1"/>
              <p:cNvSpPr/>
              <p:nvPr/>
            </p:nvSpPr>
            <p:spPr>
              <a:xfrm>
                <a:off x="540328" y="3167389"/>
                <a:ext cx="4461164" cy="1912062"/>
              </a:xfrm>
              <a:prstGeom prst="rect">
                <a:avLst/>
              </a:prstGeom>
            </p:spPr>
            <p:txBody>
              <a:bodyPr wrap="square">
                <a:spAutoFit/>
              </a:bodyPr>
              <a:lstStyle/>
              <a:p>
                <a:pPr marL="342900" indent="-342900">
                  <a:buFont typeface="Arial" panose="020B0604020202020204" pitchFamily="34" charset="0"/>
                  <a:buChar char="•"/>
                </a:pPr>
                <a:r>
                  <a:rPr lang="en-US" sz="2000" dirty="0"/>
                  <a:t>we may rewrite equation as a cumulative sum of white noise variates:</a:t>
                </a:r>
                <a14:m>
                  <m:oMath xmlns:m="http://schemas.openxmlformats.org/officeDocument/2006/math">
                    <m:r>
                      <a:rPr lang="en-US" sz="2000" b="0" i="0" smtClean="0">
                        <a:latin typeface="Cambria Math"/>
                      </a:rPr>
                      <m:t> </m:t>
                    </m:r>
                  </m:oMath>
                </a14:m>
                <a:endParaRPr lang="en-US" sz="2000" b="0" i="0"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r>
                        <a:rPr lang="en-US" sz="2000" b="0" i="1" smtClean="0">
                          <a:latin typeface="Cambria Math"/>
                        </a:rPr>
                        <m:t>𝛿</m:t>
                      </m:r>
                      <m:r>
                        <a:rPr lang="en-US" sz="2000" b="0" i="1" smtClean="0">
                          <a:latin typeface="Cambria Math"/>
                        </a:rPr>
                        <m:t>𝑡</m:t>
                      </m:r>
                      <m:r>
                        <a:rPr lang="en-US" sz="2000" b="0" i="1" smtClean="0">
                          <a:latin typeface="Cambria Math"/>
                        </a:rPr>
                        <m:t>+</m:t>
                      </m:r>
                      <m:nary>
                        <m:naryPr>
                          <m:chr m:val="∑"/>
                          <m:ctrlPr>
                            <a:rPr lang="en-US" sz="2000" b="0" i="1" smtClean="0">
                              <a:latin typeface="Cambria Math" panose="02040503050406030204" pitchFamily="18" charset="0"/>
                            </a:rPr>
                          </m:ctrlPr>
                        </m:naryPr>
                        <m:sub>
                          <m:r>
                            <m:rPr>
                              <m:brk m:alnAt="23"/>
                            </m:rPr>
                            <a:rPr lang="en-US" sz="2000" b="0" i="1" smtClean="0">
                              <a:latin typeface="Cambria Math"/>
                            </a:rPr>
                            <m:t>𝑗</m:t>
                          </m:r>
                          <m:r>
                            <a:rPr lang="en-US" sz="2000" b="0" i="1" smtClean="0">
                              <a:latin typeface="Cambria Math"/>
                            </a:rPr>
                            <m:t>=1</m:t>
                          </m:r>
                        </m:sub>
                        <m:sup>
                          <m:r>
                            <a:rPr lang="en-US" sz="2000" b="0" i="1" smtClean="0">
                              <a:latin typeface="Cambria Math"/>
                            </a:rPr>
                            <m:t>𝑡</m:t>
                          </m:r>
                        </m:sup>
                        <m:e>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𝑗</m:t>
                              </m:r>
                            </m:sub>
                          </m:sSub>
                        </m:e>
                      </m:nary>
                    </m:oMath>
                  </m:oMathPara>
                </a14:m>
                <a:endParaRPr lang="ru-RU" sz="2000"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540328" y="3167389"/>
                <a:ext cx="4461164" cy="1912062"/>
              </a:xfrm>
              <a:prstGeom prst="rect">
                <a:avLst/>
              </a:prstGeom>
              <a:blipFill rotWithShape="1">
                <a:blip r:embed="rId4"/>
                <a:stretch>
                  <a:fillRect l="-1231" t="-1278"/>
                </a:stretch>
              </a:blipFill>
            </p:spPr>
            <p:txBody>
              <a:bodyPr/>
              <a:lstStyle/>
              <a:p>
                <a:r>
                  <a:rPr lang="ru-RU">
                    <a:noFill/>
                  </a:rPr>
                  <a:t> </a:t>
                </a:r>
              </a:p>
            </p:txBody>
          </p:sp>
        </mc:Fallback>
      </mc:AlternateContent>
    </p:spTree>
    <p:extLst>
      <p:ext uri="{BB962C8B-B14F-4D97-AF65-F5344CB8AC3E}">
        <p14:creationId xmlns:p14="http://schemas.microsoft.com/office/powerpoint/2010/main" val="4136487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Автоматически созданный замещающий текст:&#10;N(O, 1)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8725" y="2916079"/>
            <a:ext cx="7153275" cy="3695700"/>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5"/>
          <p:cNvSpPr>
            <a:spLocks noGrp="1"/>
          </p:cNvSpPr>
          <p:nvPr>
            <p:ph type="title"/>
          </p:nvPr>
        </p:nvSpPr>
        <p:spPr/>
        <p:txBody>
          <a:bodyPr>
            <a:normAutofit/>
          </a:bodyPr>
          <a:lstStyle/>
          <a:p>
            <a:r>
              <a:rPr lang="en-US" sz="4000" dirty="0"/>
              <a:t>Example 1.12 Signal in Noise</a:t>
            </a:r>
            <a:endParaRPr lang="ru-RU" sz="4000"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46</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74073" y="1564987"/>
                <a:ext cx="10751127" cy="1870940"/>
              </a:xfrm>
            </p:spPr>
            <p:txBody>
              <a:bodyPr>
                <a:noAutofit/>
              </a:bodyPr>
              <a:lstStyle/>
              <a:p>
                <a:pPr marL="50800" indent="0">
                  <a:buNone/>
                </a:pPr>
                <a:r>
                  <a:rPr lang="en-US" sz="2400" dirty="0"/>
                  <a:t>Many realistic models for generating time series assume an underlying signal with</a:t>
                </a:r>
              </a:p>
              <a:p>
                <a:pPr marL="50800" indent="0">
                  <a:buNone/>
                </a:pPr>
                <a:r>
                  <a:rPr lang="en-US" sz="2400" dirty="0"/>
                  <a:t>some consistent periodic variation, contaminated by adding a random noise.</a:t>
                </a:r>
              </a:p>
              <a:p>
                <a:pPr marL="50800" indent="0">
                  <a:buNone/>
                </a:pPr>
                <a:r>
                  <a:rPr lang="en-US" sz="2400" dirty="0"/>
                  <a:t>Example: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r>
                      <a:rPr lang="en-US" sz="2400" b="0" i="1" smtClean="0">
                        <a:latin typeface="Cambria Math"/>
                      </a:rPr>
                      <m:t>=2</m:t>
                    </m:r>
                    <m:func>
                      <m:funcPr>
                        <m:ctrlPr>
                          <a:rPr lang="en-US" sz="2400" b="0" i="1" smtClean="0">
                            <a:latin typeface="Cambria Math" panose="02040503050406030204" pitchFamily="18" charset="0"/>
                          </a:rPr>
                        </m:ctrlPr>
                      </m:funcPr>
                      <m:fName>
                        <m:r>
                          <m:rPr>
                            <m:sty m:val="p"/>
                          </m:rPr>
                          <a:rPr lang="en-US" sz="2400" b="0" i="0" smtClean="0">
                            <a:latin typeface="Cambria Math"/>
                          </a:rPr>
                          <m:t>cos</m:t>
                        </m:r>
                      </m:fName>
                      <m:e>
                        <m:d>
                          <m:dPr>
                            <m:ctrlPr>
                              <a:rPr lang="en-US" sz="2400" b="0" i="1" smtClean="0">
                                <a:latin typeface="Cambria Math" panose="02040503050406030204" pitchFamily="18" charset="0"/>
                              </a:rPr>
                            </m:ctrlPr>
                          </m:dPr>
                          <m:e>
                            <m:r>
                              <a:rPr lang="en-US" sz="2400" b="0" i="1" smtClean="0">
                                <a:latin typeface="Cambria Math"/>
                              </a:rPr>
                              <m:t>2</m:t>
                            </m:r>
                            <m:r>
                              <a:rPr lang="en-US" sz="2400" b="0" i="1" smtClean="0">
                                <a:latin typeface="Cambria Math"/>
                              </a:rPr>
                              <m:t>𝜋</m:t>
                            </m:r>
                            <m:f>
                              <m:fPr>
                                <m:ctrlPr>
                                  <a:rPr lang="en-US" sz="2400" b="0" i="1" smtClean="0">
                                    <a:latin typeface="Cambria Math" panose="02040503050406030204" pitchFamily="18" charset="0"/>
                                  </a:rPr>
                                </m:ctrlPr>
                              </m:fPr>
                              <m:num>
                                <m:r>
                                  <a:rPr lang="en-US" sz="2400" b="0" i="1" smtClean="0">
                                    <a:latin typeface="Cambria Math"/>
                                  </a:rPr>
                                  <m:t>𝑡</m:t>
                                </m:r>
                                <m:r>
                                  <a:rPr lang="en-US" sz="2400" b="0" i="1" smtClean="0">
                                    <a:latin typeface="Cambria Math"/>
                                  </a:rPr>
                                  <m:t>+15</m:t>
                                </m:r>
                              </m:num>
                              <m:den>
                                <m:r>
                                  <a:rPr lang="en-US" sz="2400" b="0" i="1" smtClean="0">
                                    <a:latin typeface="Cambria Math"/>
                                  </a:rPr>
                                  <m:t>50</m:t>
                                </m:r>
                              </m:den>
                            </m:f>
                            <m:r>
                              <a:rPr lang="en-US" sz="2400" b="0" i="1" smtClean="0">
                                <a:latin typeface="Cambria Math"/>
                              </a:rPr>
                              <m:t> </m:t>
                            </m:r>
                          </m:e>
                        </m:d>
                      </m:e>
                    </m:func>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sub>
                    </m:sSub>
                  </m:oMath>
                </a14:m>
                <a:endParaRPr lang="ru-RU" sz="24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74073" y="1564987"/>
                <a:ext cx="10751127" cy="1870940"/>
              </a:xfrm>
              <a:blipFill rotWithShape="1">
                <a:blip r:embed="rId3"/>
                <a:stretch>
                  <a:fillRect l="-397"/>
                </a:stretch>
              </a:blipFill>
            </p:spPr>
            <p:txBody>
              <a:bodyPr/>
              <a:lstStyle/>
              <a:p>
                <a:r>
                  <a:rPr lang="ru-RU">
                    <a:noFill/>
                  </a:rPr>
                  <a:t> </a:t>
                </a:r>
              </a:p>
            </p:txBody>
          </p:sp>
        </mc:Fallback>
      </mc:AlternateContent>
      <p:sp>
        <p:nvSpPr>
          <p:cNvPr id="5" name="Прямоугольник 4"/>
          <p:cNvSpPr/>
          <p:nvPr/>
        </p:nvSpPr>
        <p:spPr>
          <a:xfrm>
            <a:off x="249382" y="3318570"/>
            <a:ext cx="4724400" cy="2800767"/>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err="1">
                <a:solidFill>
                  <a:srgbClr val="0A06BA"/>
                </a:solidFill>
                <a:latin typeface="Consolas" pitchFamily="49" charset="0"/>
              </a:rPr>
              <a:t>cs</a:t>
            </a:r>
            <a:r>
              <a:rPr lang="en-US" sz="1600" dirty="0">
                <a:solidFill>
                  <a:srgbClr val="0A06BA"/>
                </a:solidFill>
                <a:latin typeface="Consolas" pitchFamily="49" charset="0"/>
              </a:rPr>
              <a:t> = 2*</a:t>
            </a:r>
            <a:r>
              <a:rPr lang="en-US" sz="1600" dirty="0" err="1">
                <a:solidFill>
                  <a:srgbClr val="0A06BA"/>
                </a:solidFill>
                <a:latin typeface="Consolas" pitchFamily="49" charset="0"/>
              </a:rPr>
              <a:t>cos</a:t>
            </a:r>
            <a:r>
              <a:rPr lang="en-US" sz="1600" dirty="0">
                <a:solidFill>
                  <a:srgbClr val="0A06BA"/>
                </a:solidFill>
                <a:latin typeface="Consolas" pitchFamily="49" charset="0"/>
              </a:rPr>
              <a:t>(2*pi*1:500/50 + .6*pi); </a:t>
            </a:r>
          </a:p>
          <a:p>
            <a:pPr fontAlgn="base"/>
            <a:r>
              <a:rPr lang="en-US" sz="1600" dirty="0">
                <a:solidFill>
                  <a:srgbClr val="0A06BA"/>
                </a:solidFill>
                <a:latin typeface="Consolas" pitchFamily="49" charset="0"/>
              </a:rPr>
              <a:t>w = </a:t>
            </a:r>
            <a:r>
              <a:rPr lang="en-US" sz="1600" dirty="0" err="1">
                <a:solidFill>
                  <a:srgbClr val="0A06BA"/>
                </a:solidFill>
                <a:latin typeface="Consolas" pitchFamily="49" charset="0"/>
              </a:rPr>
              <a:t>rnorm</a:t>
            </a:r>
            <a:r>
              <a:rPr lang="en-US" sz="1600" dirty="0">
                <a:solidFill>
                  <a:srgbClr val="0A06BA"/>
                </a:solidFill>
                <a:latin typeface="Consolas" pitchFamily="49" charset="0"/>
              </a:rPr>
              <a:t>(500,0,1)</a:t>
            </a:r>
          </a:p>
          <a:p>
            <a:pPr fontAlgn="base"/>
            <a:r>
              <a:rPr lang="en-US" sz="1600" dirty="0">
                <a:solidFill>
                  <a:srgbClr val="0A06BA"/>
                </a:solidFill>
                <a:latin typeface="Consolas" pitchFamily="49" charset="0"/>
              </a:rPr>
              <a:t>par(</a:t>
            </a:r>
            <a:r>
              <a:rPr lang="en-US" sz="1600" dirty="0" err="1">
                <a:solidFill>
                  <a:srgbClr val="0A06BA"/>
                </a:solidFill>
                <a:latin typeface="Consolas" pitchFamily="49" charset="0"/>
              </a:rPr>
              <a:t>mfrow</a:t>
            </a:r>
            <a:r>
              <a:rPr lang="en-US" sz="1600" dirty="0">
                <a:solidFill>
                  <a:srgbClr val="0A06BA"/>
                </a:solidFill>
                <a:latin typeface="Consolas" pitchFamily="49" charset="0"/>
              </a:rPr>
              <a:t>=c(3,1), mar=c(3,2,2,1), </a:t>
            </a:r>
            <a:r>
              <a:rPr lang="en-US" sz="1600" dirty="0" err="1">
                <a:solidFill>
                  <a:srgbClr val="0A06BA"/>
                </a:solidFill>
                <a:latin typeface="Consolas" pitchFamily="49" charset="0"/>
              </a:rPr>
              <a:t>cex.main</a:t>
            </a:r>
            <a:r>
              <a:rPr lang="en-US" sz="1600" dirty="0">
                <a:solidFill>
                  <a:srgbClr val="0A06BA"/>
                </a:solidFill>
                <a:latin typeface="Consolas" pitchFamily="49" charset="0"/>
              </a:rPr>
              <a:t>=1.5)</a:t>
            </a:r>
          </a:p>
          <a:p>
            <a:pPr fontAlgn="base"/>
            <a:r>
              <a:rPr lang="en-US" sz="1600" dirty="0" err="1">
                <a:solidFill>
                  <a:srgbClr val="0A06BA"/>
                </a:solidFill>
                <a:latin typeface="Consolas" pitchFamily="49" charset="0"/>
              </a:rPr>
              <a:t>plot.ts</a:t>
            </a:r>
            <a:r>
              <a:rPr lang="en-US" sz="1600" dirty="0">
                <a:solidFill>
                  <a:srgbClr val="0A06BA"/>
                </a:solidFill>
                <a:latin typeface="Consolas" pitchFamily="49" charset="0"/>
              </a:rPr>
              <a:t>(</a:t>
            </a:r>
            <a:r>
              <a:rPr lang="en-US" sz="1600" dirty="0" err="1">
                <a:solidFill>
                  <a:srgbClr val="0A06BA"/>
                </a:solidFill>
                <a:latin typeface="Consolas" pitchFamily="49" charset="0"/>
              </a:rPr>
              <a:t>cs+w</a:t>
            </a:r>
            <a:r>
              <a:rPr lang="en-US" sz="1600" dirty="0">
                <a:solidFill>
                  <a:srgbClr val="0A06BA"/>
                </a:solidFill>
                <a:latin typeface="Consolas" pitchFamily="49" charset="0"/>
              </a:rPr>
              <a:t>, main=expression(2*cos(2*pi*t/50+.6*pi) + N(0,1)))</a:t>
            </a:r>
          </a:p>
          <a:p>
            <a:pPr fontAlgn="base"/>
            <a:r>
              <a:rPr lang="en-US" sz="1600" dirty="0" err="1">
                <a:solidFill>
                  <a:srgbClr val="0A06BA"/>
                </a:solidFill>
                <a:latin typeface="Consolas" pitchFamily="49" charset="0"/>
              </a:rPr>
              <a:t>plot.ts</a:t>
            </a:r>
            <a:r>
              <a:rPr lang="en-US" sz="1600" dirty="0">
                <a:solidFill>
                  <a:srgbClr val="0A06BA"/>
                </a:solidFill>
                <a:latin typeface="Consolas" pitchFamily="49" charset="0"/>
              </a:rPr>
              <a:t>(cs+5*w, main=expression(2*</a:t>
            </a:r>
            <a:r>
              <a:rPr lang="en-US" sz="1600" dirty="0" err="1">
                <a:solidFill>
                  <a:srgbClr val="0A06BA"/>
                </a:solidFill>
                <a:latin typeface="Consolas" pitchFamily="49" charset="0"/>
              </a:rPr>
              <a:t>cos</a:t>
            </a:r>
            <a:r>
              <a:rPr lang="en-US" sz="1600" dirty="0">
                <a:solidFill>
                  <a:srgbClr val="0A06BA"/>
                </a:solidFill>
                <a:latin typeface="Consolas" pitchFamily="49" charset="0"/>
              </a:rPr>
              <a:t>(2*pi*t/50+.6*pi) + N(0,25)))</a:t>
            </a:r>
            <a:endParaRPr lang="en-US" sz="1600" dirty="0">
              <a:solidFill>
                <a:schemeClr val="accent6"/>
              </a:solidFill>
              <a:latin typeface="Consolas" pitchFamily="49" charset="0"/>
            </a:endParaRPr>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000" b="0" i="0" u="none" strike="noStrike" cap="none" normalizeH="0" baseline="0">
                <a:ln>
                  <a:noFill/>
                </a:ln>
                <a:solidFill>
                  <a:srgbClr val="767676"/>
                </a:solidFill>
                <a:effectLst/>
                <a:latin typeface="Calibri" pitchFamily="34" charset="0"/>
                <a:cs typeface="Arial" pitchFamily="34" charset="0"/>
              </a:rPr>
              <a:t>20:31</a:t>
            </a:r>
            <a:endParaRPr kumimoji="0" lang="ru-RU" altLang="ru-RU" sz="2000" b="0" i="0" u="none" strike="noStrike" cap="none" normalizeH="0" baseline="0">
              <a:ln>
                <a:noFill/>
              </a:ln>
              <a:solidFill>
                <a:schemeClr val="tx1"/>
              </a:solidFill>
              <a:effectLst/>
              <a:latin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000" b="0" i="0" u="none" strike="noStrike" cap="none" normalizeH="0" baseline="0">
                <a:ln>
                  <a:noFill/>
                </a:ln>
                <a:solidFill>
                  <a:schemeClr val="tx1"/>
                </a:solidFill>
                <a:effectLst/>
                <a:latin typeface="Calibri" pitchFamily="34" charset="0"/>
                <a:cs typeface="Arial" pitchFamily="34" charset="0"/>
              </a:rPr>
              <a:t>  </a:t>
            </a:r>
            <a:endParaRPr kumimoji="0" lang="ru-RU" altLang="ru-RU" sz="23200" b="0" i="0" u="none" strike="noStrike" cap="none" normalizeH="0" baseline="0">
              <a:ln>
                <a:noFill/>
              </a:ln>
              <a:solidFill>
                <a:schemeClr val="tx1"/>
              </a:solidFill>
              <a:effectLst/>
              <a:latin typeface="Calibri" pitchFamily="34" charset="0"/>
              <a:cs typeface="Arial" pitchFamily="34" charset="0"/>
            </a:endParaRPr>
          </a:p>
        </p:txBody>
      </p:sp>
    </p:spTree>
    <p:extLst>
      <p:ext uri="{BB962C8B-B14F-4D97-AF65-F5344CB8AC3E}">
        <p14:creationId xmlns:p14="http://schemas.microsoft.com/office/powerpoint/2010/main" val="1029287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1246909"/>
            <a:ext cx="10515600" cy="1916257"/>
          </a:xfrm>
        </p:spPr>
        <p:txBody>
          <a:bodyPr/>
          <a:lstStyle/>
          <a:p>
            <a:r>
              <a:rPr lang="en-US" dirty="0">
                <a:solidFill>
                  <a:schemeClr val="bg1">
                    <a:lumMod val="65000"/>
                  </a:schemeClr>
                </a:solidFill>
              </a:rPr>
              <a:t>Chapter 1</a:t>
            </a:r>
            <a:br>
              <a:rPr lang="en-US" dirty="0">
                <a:solidFill>
                  <a:schemeClr val="bg1">
                    <a:lumMod val="65000"/>
                  </a:schemeClr>
                </a:solidFill>
              </a:rPr>
            </a:br>
            <a:r>
              <a:rPr lang="en-US" dirty="0">
                <a:solidFill>
                  <a:schemeClr val="bg1">
                    <a:lumMod val="65000"/>
                  </a:schemeClr>
                </a:solidFill>
              </a:rPr>
              <a:t>Characteristics of Time Series</a:t>
            </a:r>
            <a:endParaRPr lang="ru-RU" dirty="0">
              <a:solidFill>
                <a:schemeClr val="bg1">
                  <a:lumMod val="65000"/>
                </a:schemeClr>
              </a:solidFill>
            </a:endParaRPr>
          </a:p>
        </p:txBody>
      </p:sp>
      <p:sp>
        <p:nvSpPr>
          <p:cNvPr id="5" name="Текст 4"/>
          <p:cNvSpPr>
            <a:spLocks noGrp="1"/>
          </p:cNvSpPr>
          <p:nvPr>
            <p:ph type="body" idx="1"/>
          </p:nvPr>
        </p:nvSpPr>
        <p:spPr>
          <a:xfrm>
            <a:off x="1676400" y="3758191"/>
            <a:ext cx="10515600" cy="1500187"/>
          </a:xfrm>
        </p:spPr>
        <p:txBody>
          <a:bodyPr>
            <a:normAutofit/>
          </a:bodyPr>
          <a:lstStyle/>
          <a:p>
            <a:r>
              <a:rPr lang="en-US" sz="4000" dirty="0">
                <a:solidFill>
                  <a:srgbClr val="C00000"/>
                </a:solidFill>
              </a:rPr>
              <a:t>1.3 Measures of Dependence</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47</a:t>
            </a:fld>
            <a:endParaRPr lang="en-US"/>
          </a:p>
        </p:txBody>
      </p:sp>
    </p:spTree>
    <p:extLst>
      <p:ext uri="{BB962C8B-B14F-4D97-AF65-F5344CB8AC3E}">
        <p14:creationId xmlns:p14="http://schemas.microsoft.com/office/powerpoint/2010/main" val="67080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10836" y="141191"/>
            <a:ext cx="10515600" cy="829193"/>
          </a:xfrm>
        </p:spPr>
        <p:txBody>
          <a:bodyPr>
            <a:normAutofit/>
          </a:bodyPr>
          <a:lstStyle/>
          <a:p>
            <a:r>
              <a:rPr lang="en-US" sz="4000" dirty="0"/>
              <a:t>The mean function</a:t>
            </a:r>
            <a:endParaRPr lang="ru-RU" sz="4000"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48</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783772"/>
                <a:ext cx="10654145" cy="5242956"/>
              </a:xfrm>
            </p:spPr>
            <p:txBody>
              <a:bodyPr>
                <a:normAutofit/>
              </a:bodyPr>
              <a:lstStyle/>
              <a:p>
                <a:pPr marL="50800" indent="0">
                  <a:buNone/>
                </a:pPr>
                <a:r>
                  <a:rPr lang="en-US" sz="2400" b="1" u="sng" dirty="0"/>
                  <a:t>Definition 1.1 </a:t>
                </a:r>
                <a:r>
                  <a:rPr lang="en-US" sz="2400" dirty="0"/>
                  <a:t>The </a:t>
                </a:r>
                <a:r>
                  <a:rPr lang="en-US" sz="2400" i="1" dirty="0"/>
                  <a:t>mean function </a:t>
                </a:r>
                <a:r>
                  <a:rPr lang="en-US" sz="2400" dirty="0"/>
                  <a:t>is defined as</a:t>
                </a:r>
              </a:p>
              <a:p>
                <a:pPr marL="5080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𝜇</m:t>
                          </m:r>
                        </m:e>
                        <m:sub>
                          <m:r>
                            <a:rPr lang="en-US" sz="2400" b="0" i="1" smtClean="0">
                              <a:latin typeface="Cambria Math"/>
                            </a:rPr>
                            <m:t>𝑥𝑡</m:t>
                          </m:r>
                        </m:sub>
                      </m:sSub>
                      <m:r>
                        <a:rPr lang="en-US" sz="2400" b="0" i="1" smtClean="0">
                          <a:latin typeface="Cambria Math"/>
                        </a:rPr>
                        <m:t>=</m:t>
                      </m:r>
                      <m:r>
                        <a:rPr lang="en-US" sz="2400" b="0" i="1" smtClean="0">
                          <a:latin typeface="Cambria Math"/>
                        </a:rPr>
                        <m:t>𝐸</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e>
                      </m:d>
                      <m:r>
                        <a:rPr lang="en-US" sz="2400" b="0" i="1" smtClean="0">
                          <a:latin typeface="Cambria Math"/>
                        </a:rPr>
                        <m:t>=</m:t>
                      </m:r>
                      <m:nary>
                        <m:naryPr>
                          <m:ctrlPr>
                            <a:rPr lang="en-US" sz="2400" b="0" i="1" smtClean="0">
                              <a:latin typeface="Cambria Math" panose="02040503050406030204" pitchFamily="18" charset="0"/>
                            </a:rPr>
                          </m:ctrlPr>
                        </m:naryPr>
                        <m:sub>
                          <m:r>
                            <a:rPr lang="en-US" sz="2400" b="0" i="1" smtClean="0">
                              <a:latin typeface="Cambria Math"/>
                            </a:rPr>
                            <m:t>−∞</m:t>
                          </m:r>
                        </m:sub>
                        <m:sup>
                          <m:r>
                            <a:rPr lang="en-US" sz="2400" b="0" i="1" smtClean="0">
                              <a:latin typeface="Cambria Math"/>
                            </a:rPr>
                            <m:t>+∞</m:t>
                          </m:r>
                        </m:sup>
                        <m:e>
                          <m:r>
                            <a:rPr lang="en-US" sz="2400" b="0" i="1" smtClean="0">
                              <a:latin typeface="Cambria Math"/>
                            </a:rPr>
                            <m:t>𝑥</m:t>
                          </m:r>
                          <m:sSub>
                            <m:sSubPr>
                              <m:ctrlPr>
                                <a:rPr lang="en-US" sz="2400" b="0" i="1" smtClean="0">
                                  <a:latin typeface="Cambria Math" panose="02040503050406030204" pitchFamily="18" charset="0"/>
                                </a:rPr>
                              </m:ctrlPr>
                            </m:sSubPr>
                            <m:e>
                              <m:r>
                                <a:rPr lang="en-US" sz="2400" b="0" i="1" smtClean="0">
                                  <a:latin typeface="Cambria Math"/>
                                </a:rPr>
                                <m:t>𝑓</m:t>
                              </m:r>
                            </m:e>
                            <m:sub>
                              <m:r>
                                <a:rPr lang="en-US" sz="2400" b="0" i="1" smtClean="0">
                                  <a:latin typeface="Cambria Math"/>
                                </a:rPr>
                                <m:t>𝑡</m:t>
                              </m:r>
                            </m:sub>
                          </m:sSub>
                          <m:d>
                            <m:dPr>
                              <m:ctrlPr>
                                <a:rPr lang="en-US" sz="2400" b="0" i="1" smtClean="0">
                                  <a:latin typeface="Cambria Math" panose="02040503050406030204" pitchFamily="18" charset="0"/>
                                </a:rPr>
                              </m:ctrlPr>
                            </m:dPr>
                            <m:e>
                              <m:r>
                                <a:rPr lang="en-US" sz="2400" b="0" i="1" smtClean="0">
                                  <a:latin typeface="Cambria Math"/>
                                </a:rPr>
                                <m:t>𝑥</m:t>
                              </m:r>
                            </m:e>
                          </m:d>
                          <m:r>
                            <a:rPr lang="en-US" sz="2400" b="0" i="1" smtClean="0">
                              <a:latin typeface="Cambria Math"/>
                            </a:rPr>
                            <m:t>𝑑𝑥</m:t>
                          </m:r>
                        </m:e>
                      </m:nary>
                    </m:oMath>
                  </m:oMathPara>
                </a14:m>
                <a:endParaRPr lang="en-US" sz="2400" dirty="0"/>
              </a:p>
              <a:p>
                <a:pPr marL="50800" indent="0">
                  <a:buNone/>
                </a:pPr>
                <a:r>
                  <a:rPr lang="en-US" sz="2400" dirty="0"/>
                  <a:t>provided it exists, where E denotes the usual expected value operator. </a:t>
                </a:r>
              </a:p>
              <a:p>
                <a:pPr marL="50800" indent="0">
                  <a:buNone/>
                </a:pPr>
                <a:r>
                  <a:rPr lang="en-US" sz="1800" dirty="0"/>
                  <a:t>When no confusion exists about which time series we are referring to, we will drop a subscript and write</a:t>
                </a:r>
              </a:p>
              <a:p>
                <a:pPr marL="50800" indent="0">
                  <a:buNone/>
                </a:pP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𝜇</m:t>
                        </m:r>
                      </m:e>
                      <m:sub>
                        <m:r>
                          <a:rPr lang="en-US" sz="2000" b="0" i="1" smtClean="0">
                            <a:latin typeface="Cambria Math"/>
                          </a:rPr>
                          <m:t>𝑥𝑡</m:t>
                        </m:r>
                      </m:sub>
                    </m:sSub>
                  </m:oMath>
                </a14:m>
                <a:r>
                  <a:rPr lang="en-US" sz="2000" dirty="0"/>
                  <a:t> as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𝜇</m:t>
                        </m:r>
                      </m:e>
                      <m:sub>
                        <m:r>
                          <a:rPr lang="en-US" sz="2000" b="0" i="1" smtClean="0">
                            <a:latin typeface="Cambria Math"/>
                          </a:rPr>
                          <m:t>𝑡</m:t>
                        </m:r>
                      </m:sub>
                    </m:sSub>
                  </m:oMath>
                </a14:m>
                <a:endParaRPr lang="en-US" sz="20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783772"/>
                <a:ext cx="10654145" cy="5242956"/>
              </a:xfrm>
              <a:blipFill rotWithShape="1">
                <a:blip r:embed="rId2"/>
                <a:stretch>
                  <a:fillRect l="-4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1"/>
              <p:cNvSpPr/>
              <p:nvPr/>
            </p:nvSpPr>
            <p:spPr>
              <a:xfrm>
                <a:off x="431852" y="3629892"/>
                <a:ext cx="10194584" cy="1282274"/>
              </a:xfrm>
              <a:prstGeom prst="rect">
                <a:avLst/>
              </a:prstGeom>
            </p:spPr>
            <p:txBody>
              <a:bodyPr wrap="square">
                <a:spAutoFit/>
              </a:bodyPr>
              <a:lstStyle/>
              <a:p>
                <a:r>
                  <a:rPr lang="en-US" sz="2000" u="sng" dirty="0"/>
                  <a:t>Example 1.13 </a:t>
                </a:r>
                <a:r>
                  <a:rPr lang="en-US" sz="2000" dirty="0"/>
                  <a:t>Mean Function of a Moving Average Series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𝑣</m:t>
                        </m:r>
                      </m:e>
                      <m:sub>
                        <m:r>
                          <a:rPr lang="en-US" sz="1800" i="1">
                            <a:latin typeface="Cambria Math"/>
                          </a:rPr>
                          <m:t>𝑡</m:t>
                        </m:r>
                      </m:sub>
                    </m:sSub>
                    <m:r>
                      <a:rPr lang="en-US" sz="1800" i="1">
                        <a:latin typeface="Cambria Math"/>
                      </a:rPr>
                      <m:t>=</m:t>
                    </m:r>
                    <m:f>
                      <m:fPr>
                        <m:ctrlPr>
                          <a:rPr lang="en-US" sz="1800" i="1">
                            <a:latin typeface="Cambria Math" panose="02040503050406030204" pitchFamily="18" charset="0"/>
                          </a:rPr>
                        </m:ctrlPr>
                      </m:fPr>
                      <m:num>
                        <m:r>
                          <a:rPr lang="en-US" sz="1800" i="1">
                            <a:latin typeface="Cambria Math"/>
                          </a:rPr>
                          <m:t>1</m:t>
                        </m:r>
                      </m:num>
                      <m:den>
                        <m:r>
                          <a:rPr lang="en-US" sz="1800" i="1">
                            <a:latin typeface="Cambria Math"/>
                          </a:rPr>
                          <m:t>3</m:t>
                        </m:r>
                      </m:den>
                    </m:f>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a:rPr>
                              <m:t>𝑤</m:t>
                            </m:r>
                          </m:e>
                          <m:sub>
                            <m:r>
                              <a:rPr lang="en-US" sz="1800" i="1">
                                <a:latin typeface="Cambria Math"/>
                              </a:rPr>
                              <m:t>𝑡</m:t>
                            </m:r>
                            <m:r>
                              <a:rPr lang="en-US" sz="1800" i="1">
                                <a:latin typeface="Cambria Math"/>
                              </a:rPr>
                              <m:t>−1</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𝑤</m:t>
                            </m:r>
                          </m:e>
                          <m:sub>
                            <m:r>
                              <a:rPr lang="en-US" sz="1800" i="1">
                                <a:latin typeface="Cambria Math"/>
                              </a:rPr>
                              <m:t>𝑡</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𝑤</m:t>
                            </m:r>
                          </m:e>
                          <m:sub>
                            <m:r>
                              <a:rPr lang="en-US" sz="1800" i="1">
                                <a:latin typeface="Cambria Math"/>
                              </a:rPr>
                              <m:t>𝑡</m:t>
                            </m:r>
                            <m:r>
                              <a:rPr lang="en-US" sz="1800" i="1">
                                <a:latin typeface="Cambria Math"/>
                              </a:rPr>
                              <m:t>+1</m:t>
                            </m:r>
                          </m:sub>
                        </m:sSub>
                      </m:e>
                    </m:d>
                  </m:oMath>
                </a14:m>
                <a:endParaRPr lang="en-US" sz="180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𝜇</m:t>
                          </m:r>
                        </m:e>
                        <m:sub>
                          <m:r>
                            <a:rPr lang="en-US" sz="1800" b="0" i="1" smtClean="0">
                              <a:latin typeface="Cambria Math"/>
                            </a:rPr>
                            <m:t>𝜈</m:t>
                          </m:r>
                          <m:r>
                            <a:rPr lang="en-US" sz="1800" b="0" i="1" smtClean="0">
                              <a:latin typeface="Cambria Math"/>
                            </a:rPr>
                            <m:t>𝑡</m:t>
                          </m:r>
                        </m:sub>
                      </m:sSub>
                      <m:r>
                        <a:rPr lang="en-US" sz="1800" b="0" i="1" smtClean="0">
                          <a:latin typeface="Cambria Math"/>
                        </a:rPr>
                        <m:t>=</m:t>
                      </m:r>
                      <m:r>
                        <a:rPr lang="en-US" sz="1800" b="0" i="1" smtClean="0">
                          <a:latin typeface="Cambria Math"/>
                        </a:rPr>
                        <m:t>𝐸</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a:rPr>
                                <m:t>𝜈</m:t>
                              </m:r>
                            </m:e>
                            <m:sub>
                              <m:r>
                                <a:rPr lang="en-US" sz="1800" b="0" i="1" smtClean="0">
                                  <a:latin typeface="Cambria Math"/>
                                </a:rPr>
                                <m:t>𝑡</m:t>
                              </m:r>
                            </m:sub>
                          </m:sSub>
                        </m:e>
                      </m:d>
                      <m:r>
                        <a:rPr lang="en-US" sz="1800" b="0" i="1" smtClean="0">
                          <a:latin typeface="Cambria Math"/>
                        </a:rPr>
                        <m:t>=</m:t>
                      </m:r>
                      <m:f>
                        <m:fPr>
                          <m:ctrlPr>
                            <a:rPr lang="en-US" sz="1800" b="0" i="1" smtClean="0">
                              <a:latin typeface="Cambria Math" panose="02040503050406030204" pitchFamily="18" charset="0"/>
                            </a:rPr>
                          </m:ctrlPr>
                        </m:fPr>
                        <m:num>
                          <m:r>
                            <a:rPr lang="en-US" sz="1800" b="0" i="1" smtClean="0">
                              <a:latin typeface="Cambria Math"/>
                            </a:rPr>
                            <m:t>1</m:t>
                          </m:r>
                        </m:num>
                        <m:den>
                          <m:r>
                            <a:rPr lang="en-US" sz="1800" b="0" i="1" smtClean="0">
                              <a:latin typeface="Cambria Math"/>
                            </a:rPr>
                            <m:t>3</m:t>
                          </m:r>
                        </m:den>
                      </m:f>
                      <m:d>
                        <m:dPr>
                          <m:begChr m:val="["/>
                          <m:ctrlPr>
                            <a:rPr lang="en-US" sz="1800" b="0" i="1" smtClean="0">
                              <a:latin typeface="Cambria Math" panose="02040503050406030204" pitchFamily="18" charset="0"/>
                            </a:rPr>
                          </m:ctrlPr>
                        </m:dPr>
                        <m:e>
                          <m:r>
                            <a:rPr lang="en-US" sz="1800" b="0" i="1" smtClean="0">
                              <a:latin typeface="Cambria Math"/>
                            </a:rPr>
                            <m:t>𝐸</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a:rPr>
                                    <m:t>𝑤</m:t>
                                  </m:r>
                                </m:e>
                                <m:sub>
                                  <m:r>
                                    <a:rPr lang="en-US" sz="1800" b="0" i="1" smtClean="0">
                                      <a:latin typeface="Cambria Math"/>
                                    </a:rPr>
                                    <m:t>𝑡</m:t>
                                  </m:r>
                                  <m:r>
                                    <a:rPr lang="en-US" sz="1800" b="0" i="1" smtClean="0">
                                      <a:latin typeface="Cambria Math"/>
                                    </a:rPr>
                                    <m:t>−1</m:t>
                                  </m:r>
                                </m:sub>
                              </m:sSub>
                            </m:e>
                          </m:d>
                          <m:r>
                            <a:rPr lang="en-US" sz="1800" b="0" i="1" smtClean="0">
                              <a:latin typeface="Cambria Math"/>
                            </a:rPr>
                            <m:t>+</m:t>
                          </m:r>
                          <m:r>
                            <a:rPr lang="en-US" sz="1800" b="0" i="1" smtClean="0">
                              <a:latin typeface="Cambria Math"/>
                            </a:rPr>
                            <m:t>𝐸</m:t>
                          </m:r>
                          <m:sSub>
                            <m:sSubPr>
                              <m:ctrlPr>
                                <a:rPr lang="en-US" sz="1800" b="0" i="1" smtClean="0">
                                  <a:latin typeface="Cambria Math" panose="02040503050406030204" pitchFamily="18" charset="0"/>
                                </a:rPr>
                              </m:ctrlPr>
                            </m:sSubPr>
                            <m:e>
                              <m:r>
                                <a:rPr lang="en-US" sz="1800" b="0" i="1" smtClean="0">
                                  <a:latin typeface="Cambria Math"/>
                                </a:rPr>
                                <m:t>(</m:t>
                              </m:r>
                              <m:r>
                                <a:rPr lang="en-US" sz="1800" b="0" i="1" smtClean="0">
                                  <a:latin typeface="Cambria Math"/>
                                </a:rPr>
                                <m:t>𝑤</m:t>
                              </m:r>
                            </m:e>
                            <m:sub>
                              <m:r>
                                <a:rPr lang="en-US" sz="1800" b="0" i="1" smtClean="0">
                                  <a:latin typeface="Cambria Math"/>
                                </a:rPr>
                                <m:t>𝑡</m:t>
                              </m:r>
                            </m:sub>
                          </m:sSub>
                        </m:e>
                      </m:d>
                      <m:r>
                        <a:rPr lang="en-US" sz="1800" b="0" i="1" smtClean="0">
                          <a:latin typeface="Cambria Math"/>
                        </a:rPr>
                        <m:t>+</m:t>
                      </m:r>
                      <m:r>
                        <a:rPr lang="en-US" sz="1800" b="0" i="1" smtClean="0">
                          <a:latin typeface="Cambria Math"/>
                        </a:rPr>
                        <m:t>𝐸</m:t>
                      </m:r>
                      <m:r>
                        <a:rPr lang="en-US" sz="1800" b="0" i="1" smtClean="0">
                          <a:latin typeface="Cambria Math"/>
                        </a:rPr>
                        <m:t>(</m:t>
                      </m:r>
                      <m:sSub>
                        <m:sSubPr>
                          <m:ctrlPr>
                            <a:rPr lang="en-US" sz="1800" b="0" i="1" smtClean="0">
                              <a:latin typeface="Cambria Math" panose="02040503050406030204" pitchFamily="18" charset="0"/>
                            </a:rPr>
                          </m:ctrlPr>
                        </m:sSubPr>
                        <m:e>
                          <m:r>
                            <a:rPr lang="en-US" sz="1800" b="0" i="1" smtClean="0">
                              <a:latin typeface="Cambria Math"/>
                            </a:rPr>
                            <m:t>𝑤</m:t>
                          </m:r>
                        </m:e>
                        <m:sub>
                          <m:r>
                            <a:rPr lang="en-US" sz="1800" b="0" i="1" smtClean="0">
                              <a:latin typeface="Cambria Math"/>
                            </a:rPr>
                            <m:t>𝑡</m:t>
                          </m:r>
                          <m:r>
                            <a:rPr lang="en-US" sz="1800" b="0" i="1" smtClean="0">
                              <a:latin typeface="Cambria Math"/>
                            </a:rPr>
                            <m:t>+1</m:t>
                          </m:r>
                        </m:sub>
                      </m:sSub>
                      <m:r>
                        <a:rPr lang="en-US" sz="1800" b="0" i="1" smtClean="0">
                          <a:latin typeface="Cambria Math"/>
                        </a:rPr>
                        <m:t>)]=0</m:t>
                      </m:r>
                    </m:oMath>
                  </m:oMathPara>
                </a14:m>
                <a:endParaRPr lang="en-US" sz="1800" dirty="0"/>
              </a:p>
              <a:p>
                <a:endParaRPr lang="ru-RU" sz="1800"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431852" y="3629892"/>
                <a:ext cx="10194584" cy="1282274"/>
              </a:xfrm>
              <a:prstGeom prst="rect">
                <a:avLst/>
              </a:prstGeom>
              <a:blipFill rotWithShape="1">
                <a:blip r:embed="rId3"/>
                <a:stretch>
                  <a:fillRect l="-6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Прямоугольник 6"/>
              <p:cNvSpPr/>
              <p:nvPr/>
            </p:nvSpPr>
            <p:spPr>
              <a:xfrm>
                <a:off x="431852" y="4912166"/>
                <a:ext cx="10194584" cy="1497398"/>
              </a:xfrm>
              <a:prstGeom prst="rect">
                <a:avLst/>
              </a:prstGeom>
            </p:spPr>
            <p:txBody>
              <a:bodyPr wrap="square">
                <a:spAutoFit/>
              </a:bodyPr>
              <a:lstStyle/>
              <a:p>
                <a:r>
                  <a:rPr lang="en-US" sz="2000" u="sng" dirty="0"/>
                  <a:t>Example 1.14 </a:t>
                </a:r>
                <a:r>
                  <a:rPr lang="en-US" sz="2000" dirty="0"/>
                  <a:t>Mean Function of a Random Walk with Drift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𝑥</m:t>
                        </m:r>
                      </m:e>
                      <m:sub>
                        <m:r>
                          <a:rPr lang="en-US" sz="1800" i="1">
                            <a:latin typeface="Cambria Math"/>
                          </a:rPr>
                          <m:t>𝑡</m:t>
                        </m:r>
                      </m:sub>
                    </m:sSub>
                    <m:r>
                      <a:rPr lang="en-US" sz="1800" i="1">
                        <a:latin typeface="Cambria Math"/>
                      </a:rPr>
                      <m:t>=</m:t>
                    </m:r>
                    <m:r>
                      <a:rPr lang="en-US" sz="1800" i="1">
                        <a:latin typeface="Cambria Math"/>
                      </a:rPr>
                      <m:t>𝛿</m:t>
                    </m:r>
                    <m:r>
                      <a:rPr lang="en-US" sz="1800" i="1">
                        <a:latin typeface="Cambria Math"/>
                      </a:rPr>
                      <m:t>𝑡</m:t>
                    </m:r>
                    <m:r>
                      <a:rPr lang="en-US" sz="1800" i="1">
                        <a:latin typeface="Cambria Math"/>
                      </a:rPr>
                      <m:t>+</m:t>
                    </m:r>
                    <m:nary>
                      <m:naryPr>
                        <m:chr m:val="∑"/>
                        <m:ctrlPr>
                          <a:rPr lang="en-US" sz="1800" i="1">
                            <a:latin typeface="Cambria Math" panose="02040503050406030204" pitchFamily="18" charset="0"/>
                          </a:rPr>
                        </m:ctrlPr>
                      </m:naryPr>
                      <m:sub>
                        <m:r>
                          <m:rPr>
                            <m:brk m:alnAt="23"/>
                          </m:rPr>
                          <a:rPr lang="en-US" sz="1800" i="1">
                            <a:latin typeface="Cambria Math"/>
                          </a:rPr>
                          <m:t>𝑗</m:t>
                        </m:r>
                        <m:r>
                          <a:rPr lang="en-US" sz="1800" i="1">
                            <a:latin typeface="Cambria Math"/>
                          </a:rPr>
                          <m:t>=1</m:t>
                        </m:r>
                      </m:sub>
                      <m:sup>
                        <m:r>
                          <a:rPr lang="en-US" sz="1800" i="1">
                            <a:latin typeface="Cambria Math"/>
                          </a:rPr>
                          <m:t>𝑡</m:t>
                        </m:r>
                      </m:sup>
                      <m:e>
                        <m:sSub>
                          <m:sSubPr>
                            <m:ctrlPr>
                              <a:rPr lang="en-US" sz="1800" i="1">
                                <a:latin typeface="Cambria Math" panose="02040503050406030204" pitchFamily="18" charset="0"/>
                              </a:rPr>
                            </m:ctrlPr>
                          </m:sSubPr>
                          <m:e>
                            <m:r>
                              <a:rPr lang="en-US" sz="1800" i="1">
                                <a:latin typeface="Cambria Math"/>
                              </a:rPr>
                              <m:t>𝑤</m:t>
                            </m:r>
                          </m:e>
                          <m:sub>
                            <m:r>
                              <a:rPr lang="en-US" sz="1800" b="0" i="1" smtClean="0">
                                <a:latin typeface="Cambria Math"/>
                              </a:rPr>
                              <m:t>𝑗</m:t>
                            </m:r>
                          </m:sub>
                        </m:sSub>
                      </m:e>
                    </m:nary>
                  </m:oMath>
                </a14:m>
                <a:endParaRPr lang="en-US" sz="180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𝜇</m:t>
                          </m:r>
                        </m:e>
                        <m:sub>
                          <m:r>
                            <a:rPr lang="en-US" sz="1800" b="0" i="1" smtClean="0">
                              <a:latin typeface="Cambria Math"/>
                            </a:rPr>
                            <m:t>𝑥𝑡</m:t>
                          </m:r>
                        </m:sub>
                      </m:sSub>
                      <m:r>
                        <a:rPr lang="en-US" sz="1800" b="0" i="1" smtClean="0">
                          <a:latin typeface="Cambria Math"/>
                        </a:rPr>
                        <m:t>=</m:t>
                      </m:r>
                      <m:r>
                        <a:rPr lang="en-US" sz="1800" b="0" i="1" smtClean="0">
                          <a:latin typeface="Cambria Math"/>
                        </a:rPr>
                        <m:t>𝐸</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a:rPr>
                                <m:t>𝑥</m:t>
                              </m:r>
                            </m:e>
                            <m:sub>
                              <m:r>
                                <a:rPr lang="en-US" sz="1800" b="0" i="1" smtClean="0">
                                  <a:latin typeface="Cambria Math"/>
                                </a:rPr>
                                <m:t>𝑡</m:t>
                              </m:r>
                            </m:sub>
                          </m:sSub>
                        </m:e>
                      </m:d>
                      <m:r>
                        <a:rPr lang="en-US" sz="1800" b="0" i="1" smtClean="0">
                          <a:latin typeface="Cambria Math"/>
                        </a:rPr>
                        <m:t>=</m:t>
                      </m:r>
                      <m:r>
                        <a:rPr lang="en-US" sz="1800" i="1">
                          <a:latin typeface="Cambria Math"/>
                        </a:rPr>
                        <m:t>𝛿</m:t>
                      </m:r>
                      <m:r>
                        <a:rPr lang="en-US" sz="1800" i="1">
                          <a:latin typeface="Cambria Math"/>
                        </a:rPr>
                        <m:t>𝑡</m:t>
                      </m:r>
                      <m:r>
                        <a:rPr lang="en-US" sz="1800" i="1">
                          <a:latin typeface="Cambria Math"/>
                        </a:rPr>
                        <m:t>+</m:t>
                      </m:r>
                      <m:nary>
                        <m:naryPr>
                          <m:chr m:val="∑"/>
                          <m:ctrlPr>
                            <a:rPr lang="en-US" sz="1800" i="1">
                              <a:latin typeface="Cambria Math" panose="02040503050406030204" pitchFamily="18" charset="0"/>
                            </a:rPr>
                          </m:ctrlPr>
                        </m:naryPr>
                        <m:sub>
                          <m:r>
                            <m:rPr>
                              <m:brk m:alnAt="23"/>
                            </m:rPr>
                            <a:rPr lang="en-US" sz="1800" i="1">
                              <a:latin typeface="Cambria Math"/>
                            </a:rPr>
                            <m:t>𝑗</m:t>
                          </m:r>
                          <m:r>
                            <a:rPr lang="en-US" sz="1800" i="1">
                              <a:latin typeface="Cambria Math"/>
                            </a:rPr>
                            <m:t>=1</m:t>
                          </m:r>
                        </m:sub>
                        <m:sup>
                          <m:r>
                            <a:rPr lang="en-US" sz="1800" i="1">
                              <a:latin typeface="Cambria Math"/>
                            </a:rPr>
                            <m:t>𝑡</m:t>
                          </m:r>
                        </m:sup>
                        <m:e>
                          <m:r>
                            <a:rPr lang="en-US" sz="1800" b="0" i="1" smtClean="0">
                              <a:latin typeface="Cambria Math"/>
                            </a:rPr>
                            <m:t>𝐸</m:t>
                          </m:r>
                          <m:r>
                            <a:rPr lang="en-US" sz="1800" b="0" i="1" smtClean="0">
                              <a:latin typeface="Cambria Math"/>
                            </a:rPr>
                            <m:t>(</m:t>
                          </m:r>
                          <m:sSub>
                            <m:sSubPr>
                              <m:ctrlPr>
                                <a:rPr lang="en-US" sz="1800" i="1">
                                  <a:latin typeface="Cambria Math" panose="02040503050406030204" pitchFamily="18" charset="0"/>
                                </a:rPr>
                              </m:ctrlPr>
                            </m:sSubPr>
                            <m:e>
                              <m:r>
                                <a:rPr lang="en-US" sz="1800" i="1">
                                  <a:latin typeface="Cambria Math"/>
                                </a:rPr>
                                <m:t>𝑤</m:t>
                              </m:r>
                            </m:e>
                            <m:sub>
                              <m:r>
                                <a:rPr lang="en-US" sz="1800" b="0" i="1" smtClean="0">
                                  <a:latin typeface="Cambria Math"/>
                                </a:rPr>
                                <m:t>𝑗</m:t>
                              </m:r>
                            </m:sub>
                          </m:sSub>
                          <m:r>
                            <a:rPr lang="en-US" sz="1800" b="0" i="1" smtClean="0">
                              <a:latin typeface="Cambria Math"/>
                            </a:rPr>
                            <m:t>)</m:t>
                          </m:r>
                        </m:e>
                      </m:nary>
                      <m:r>
                        <a:rPr lang="en-US" sz="1800" b="0" i="1" smtClean="0">
                          <a:latin typeface="Cambria Math"/>
                        </a:rPr>
                        <m:t>=</m:t>
                      </m:r>
                      <m:r>
                        <a:rPr lang="en-US" sz="1800" b="0" i="1" smtClean="0">
                          <a:latin typeface="Cambria Math"/>
                        </a:rPr>
                        <m:t>𝛿</m:t>
                      </m:r>
                      <m:r>
                        <a:rPr lang="en-US" sz="1800" b="0" i="1" smtClean="0">
                          <a:latin typeface="Cambria Math"/>
                        </a:rPr>
                        <m:t>𝑡</m:t>
                      </m:r>
                      <m:r>
                        <a:rPr lang="en-US" sz="1800" b="0" i="1" smtClean="0">
                          <a:latin typeface="Cambria Math"/>
                        </a:rPr>
                        <m:t>.</m:t>
                      </m:r>
                    </m:oMath>
                  </m:oMathPara>
                </a14:m>
                <a:endParaRPr lang="en-US" sz="1800" dirty="0"/>
              </a:p>
              <a:p>
                <a:endParaRPr lang="ru-RU" sz="1800" dirty="0"/>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431852" y="4912166"/>
                <a:ext cx="10194584" cy="1497398"/>
              </a:xfrm>
              <a:prstGeom prst="rect">
                <a:avLst/>
              </a:prstGeom>
              <a:blipFill rotWithShape="1">
                <a:blip r:embed="rId4"/>
                <a:stretch>
                  <a:fillRect l="-658" t="-28571"/>
                </a:stretch>
              </a:blipFill>
            </p:spPr>
            <p:txBody>
              <a:bodyPr/>
              <a:lstStyle/>
              <a:p>
                <a:r>
                  <a:rPr lang="ru-RU">
                    <a:noFill/>
                  </a:rPr>
                  <a:t> </a:t>
                </a:r>
              </a:p>
            </p:txBody>
          </p:sp>
        </mc:Fallback>
      </mc:AlternateContent>
    </p:spTree>
    <p:extLst>
      <p:ext uri="{BB962C8B-B14F-4D97-AF65-F5344CB8AC3E}">
        <p14:creationId xmlns:p14="http://schemas.microsoft.com/office/powerpoint/2010/main" val="66272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10836" y="178514"/>
            <a:ext cx="10515600" cy="866516"/>
          </a:xfrm>
        </p:spPr>
        <p:txBody>
          <a:bodyPr>
            <a:normAutofit/>
          </a:bodyPr>
          <a:lstStyle/>
          <a:p>
            <a:r>
              <a:rPr lang="en-US" sz="4000" dirty="0"/>
              <a:t>The </a:t>
            </a:r>
            <a:r>
              <a:rPr lang="en-US" sz="4000" dirty="0" err="1"/>
              <a:t>autocovariance</a:t>
            </a:r>
            <a:r>
              <a:rPr lang="en-US" sz="4000" dirty="0"/>
              <a:t> function</a:t>
            </a:r>
            <a:endParaRPr lang="ru-RU" sz="4000"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49</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914400"/>
                <a:ext cx="10654145" cy="5112327"/>
              </a:xfrm>
            </p:spPr>
            <p:txBody>
              <a:bodyPr>
                <a:normAutofit/>
              </a:bodyPr>
              <a:lstStyle/>
              <a:p>
                <a:pPr marL="50800" indent="0" algn="just">
                  <a:buNone/>
                </a:pPr>
                <a:r>
                  <a:rPr lang="en-US" sz="2400" b="1" u="sng" dirty="0"/>
                  <a:t>Definition 1.1 </a:t>
                </a:r>
                <a:r>
                  <a:rPr lang="en-US" sz="2400" dirty="0"/>
                  <a:t>The </a:t>
                </a:r>
                <a:r>
                  <a:rPr lang="en-US" sz="2400" i="1" dirty="0" err="1"/>
                  <a:t>autocovariance</a:t>
                </a:r>
                <a:r>
                  <a:rPr lang="en-US" sz="2400" dirty="0"/>
                  <a:t> function is defined as the second moment product</a:t>
                </a:r>
              </a:p>
              <a:p>
                <a:pPr marL="50800" indent="0" algn="just">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𝛾</m:t>
                          </m:r>
                        </m:e>
                        <m:sub>
                          <m:r>
                            <a:rPr lang="en-US" sz="2400" b="0" i="1" smtClean="0">
                              <a:latin typeface="Cambria Math"/>
                            </a:rPr>
                            <m:t>𝑥</m:t>
                          </m:r>
                        </m:sub>
                      </m:sSub>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𝑡</m:t>
                          </m:r>
                        </m:e>
                      </m:d>
                      <m:r>
                        <a:rPr lang="en-US" sz="2400" b="0" i="1" smtClean="0">
                          <a:latin typeface="Cambria Math"/>
                        </a:rPr>
                        <m:t>=</m:t>
                      </m:r>
                      <m:r>
                        <a:rPr lang="en-US" sz="2400" b="0" i="1" smtClean="0">
                          <a:latin typeface="Cambria Math"/>
                        </a:rPr>
                        <m:t>𝑐𝑜𝑣</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𝑠</m:t>
                              </m:r>
                            </m:sub>
                          </m:sSub>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e>
                      </m:d>
                      <m:r>
                        <a:rPr lang="en-US" sz="2400" b="0" i="1" smtClean="0">
                          <a:latin typeface="Cambria Math"/>
                        </a:rPr>
                        <m:t>=</m:t>
                      </m:r>
                      <m:r>
                        <a:rPr lang="en-US" sz="2400" b="0" i="1" smtClean="0">
                          <a:latin typeface="Cambria Math"/>
                        </a:rPr>
                        <m:t>𝐸</m:t>
                      </m:r>
                      <m:d>
                        <m:dPr>
                          <m:begChr m:val="["/>
                          <m:endChr m:val="]"/>
                          <m:ctrlPr>
                            <a:rPr lang="en-US" sz="2400" b="0" i="1" smtClean="0">
                              <a:latin typeface="Cambria Math" panose="02040503050406030204" pitchFamily="18" charset="0"/>
                            </a:rPr>
                          </m:ctrlPr>
                        </m:dPr>
                        <m:e>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𝑠</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𝜇</m:t>
                              </m:r>
                            </m:e>
                            <m:sub>
                              <m:r>
                                <a:rPr lang="en-US" sz="2400" b="0" i="1" smtClean="0">
                                  <a:latin typeface="Cambria Math"/>
                                </a:rPr>
                                <m:t>𝑠</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r>
                            <a:rPr lang="en-US" sz="2400" b="0" i="1" smtClean="0">
                              <a:latin typeface="Cambria Math"/>
                            </a:rPr>
                            <m:t>−</m:t>
                          </m:r>
                          <m:sSub>
                            <m:sSubPr>
                              <m:ctrlPr>
                                <a:rPr lang="en-US" sz="2400" b="0" i="1" smtClean="0">
                                  <a:latin typeface="Cambria Math" panose="02040503050406030204" pitchFamily="18" charset="0"/>
                                </a:rPr>
                              </m:ctrlPr>
                            </m:sSubPr>
                            <m:e>
                              <m:r>
                                <a:rPr lang="en-US" sz="2400" b="0" i="1" smtClean="0">
                                  <a:latin typeface="Cambria Math"/>
                                </a:rPr>
                                <m:t>𝜇</m:t>
                              </m:r>
                            </m:e>
                            <m:sub>
                              <m:r>
                                <a:rPr lang="en-US" sz="2400" b="0" i="1" smtClean="0">
                                  <a:latin typeface="Cambria Math"/>
                                </a:rPr>
                                <m:t>𝑡</m:t>
                              </m:r>
                            </m:sub>
                          </m:sSub>
                          <m:r>
                            <a:rPr lang="en-US" sz="2400" b="0" i="1" smtClean="0">
                              <a:latin typeface="Cambria Math"/>
                            </a:rPr>
                            <m:t>)</m:t>
                          </m:r>
                        </m:e>
                      </m:d>
                      <m:r>
                        <a:rPr lang="en-US" sz="2400" b="0" i="1" smtClean="0">
                          <a:latin typeface="Cambria Math"/>
                        </a:rPr>
                        <m:t>,</m:t>
                      </m:r>
                    </m:oMath>
                  </m:oMathPara>
                </a14:m>
                <a:endParaRPr lang="en-US" sz="2400" dirty="0"/>
              </a:p>
              <a:p>
                <a:pPr marL="50800" indent="0" algn="just">
                  <a:buNone/>
                </a:pPr>
                <a:r>
                  <a:rPr lang="en-US" sz="2400" dirty="0"/>
                  <a:t>for all s and t .</a:t>
                </a:r>
              </a:p>
              <a:p>
                <a:pPr marL="50800" indent="0" algn="just">
                  <a:buNone/>
                </a:pPr>
                <a:r>
                  <a:rPr lang="en-US" sz="2000" dirty="0"/>
                  <a:t>When no possible confusion exists about which time series we are referring to, we will drop the subscript and write</a:t>
                </a:r>
                <a14:m>
                  <m:oMath xmlns:m="http://schemas.openxmlformats.org/officeDocument/2006/math">
                    <m:r>
                      <a:rPr lang="en-US" sz="2000" b="0" i="0" smtClean="0">
                        <a:latin typeface="Cambria Math"/>
                      </a:rPr>
                      <m:t> </m:t>
                    </m:r>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m:t>
                        </m:r>
                      </m:sub>
                    </m:sSub>
                    <m:d>
                      <m:dPr>
                        <m:ctrlPr>
                          <a:rPr lang="en-US" sz="2000" b="0" i="1" smtClean="0">
                            <a:latin typeface="Cambria Math" panose="02040503050406030204" pitchFamily="18" charset="0"/>
                          </a:rPr>
                        </m:ctrlPr>
                      </m:dPr>
                      <m:e>
                        <m:r>
                          <a:rPr lang="en-US" sz="2000" b="0" i="1" smtClean="0">
                            <a:latin typeface="Cambria Math"/>
                          </a:rPr>
                          <m:t>𝑠</m:t>
                        </m:r>
                        <m:r>
                          <a:rPr lang="en-US" sz="2000" b="0" i="1" smtClean="0">
                            <a:latin typeface="Cambria Math"/>
                          </a:rPr>
                          <m:t>,</m:t>
                        </m:r>
                        <m:r>
                          <a:rPr lang="en-US" sz="2000" b="0" i="1" smtClean="0">
                            <a:latin typeface="Cambria Math"/>
                          </a:rPr>
                          <m:t>𝑡</m:t>
                        </m:r>
                      </m:e>
                    </m:d>
                  </m:oMath>
                </a14:m>
                <a:r>
                  <a:rPr lang="en-US" sz="2000" dirty="0"/>
                  <a:t>  as </a:t>
                </a:r>
                <a14:m>
                  <m:oMath xmlns:m="http://schemas.openxmlformats.org/officeDocument/2006/math">
                    <m:r>
                      <a:rPr lang="en-US" sz="2000" b="0" i="1" smtClean="0">
                        <a:latin typeface="Cambria Math"/>
                      </a:rPr>
                      <m:t>𝛾</m:t>
                    </m:r>
                    <m:d>
                      <m:dPr>
                        <m:ctrlPr>
                          <a:rPr lang="en-US" sz="2000" b="0" i="1" smtClean="0">
                            <a:latin typeface="Cambria Math" panose="02040503050406030204" pitchFamily="18" charset="0"/>
                          </a:rPr>
                        </m:ctrlPr>
                      </m:dPr>
                      <m:e>
                        <m:r>
                          <a:rPr lang="en-US" sz="2000" b="0" i="1" smtClean="0">
                            <a:latin typeface="Cambria Math"/>
                          </a:rPr>
                          <m:t>𝑠</m:t>
                        </m:r>
                        <m:r>
                          <a:rPr lang="en-US" sz="2000" b="0" i="1" smtClean="0">
                            <a:latin typeface="Cambria Math"/>
                          </a:rPr>
                          <m:t>,</m:t>
                        </m:r>
                        <m:r>
                          <a:rPr lang="en-US" sz="2000" b="0" i="1" smtClean="0">
                            <a:latin typeface="Cambria Math"/>
                          </a:rPr>
                          <m:t>𝑡</m:t>
                        </m:r>
                      </m:e>
                    </m:d>
                    <m:r>
                      <a:rPr lang="en-US" sz="2000" b="0" i="1" smtClean="0">
                        <a:latin typeface="Cambria Math"/>
                      </a:rPr>
                      <m:t>. </m:t>
                    </m:r>
                  </m:oMath>
                </a14:m>
                <a:endParaRPr lang="en-US" sz="2000" dirty="0"/>
              </a:p>
              <a:p>
                <a:pPr marL="50800" indent="0" algn="just">
                  <a:buNone/>
                </a:pPr>
                <a:r>
                  <a:rPr lang="en-US" sz="2000" dirty="0"/>
                  <a:t>Note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m:t>
                        </m:r>
                      </m:sub>
                    </m:sSub>
                    <m:d>
                      <m:dPr>
                        <m:ctrlPr>
                          <a:rPr lang="en-US" sz="2000" b="0" i="1" smtClean="0">
                            <a:latin typeface="Cambria Math" panose="02040503050406030204" pitchFamily="18" charset="0"/>
                          </a:rPr>
                        </m:ctrlPr>
                      </m:dPr>
                      <m:e>
                        <m:r>
                          <a:rPr lang="en-US" sz="2000" b="0" i="1" smtClean="0">
                            <a:latin typeface="Cambria Math"/>
                          </a:rPr>
                          <m:t>𝑠</m:t>
                        </m:r>
                        <m:r>
                          <a:rPr lang="en-US" sz="2000" b="0" i="1" smtClean="0">
                            <a:latin typeface="Cambria Math"/>
                          </a:rPr>
                          <m:t>,</m:t>
                        </m:r>
                        <m:r>
                          <a:rPr lang="en-US" sz="2000" b="0" i="1" smtClean="0">
                            <a:latin typeface="Cambria Math"/>
                          </a:rPr>
                          <m:t>𝑡</m:t>
                        </m:r>
                      </m:e>
                    </m:d>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m:t>
                        </m:r>
                      </m:sub>
                    </m:sSub>
                    <m:r>
                      <a:rPr lang="en-US" sz="2000" b="0" i="1" smtClean="0">
                        <a:latin typeface="Cambria Math"/>
                      </a:rPr>
                      <m:t>(</m:t>
                    </m:r>
                    <m:r>
                      <a:rPr lang="en-US" sz="2000" b="0" i="1" smtClean="0">
                        <a:latin typeface="Cambria Math"/>
                      </a:rPr>
                      <m:t>𝑡</m:t>
                    </m:r>
                    <m:r>
                      <a:rPr lang="en-US" sz="2000" b="0" i="1" smtClean="0">
                        <a:latin typeface="Cambria Math"/>
                      </a:rPr>
                      <m:t>,</m:t>
                    </m:r>
                    <m:r>
                      <a:rPr lang="en-US" sz="2000" b="0" i="1" smtClean="0">
                        <a:latin typeface="Cambria Math"/>
                      </a:rPr>
                      <m:t>𝑠</m:t>
                    </m:r>
                    <m:r>
                      <a:rPr lang="en-US" sz="2000" b="0" i="1" smtClean="0">
                        <a:latin typeface="Cambria Math"/>
                      </a:rPr>
                      <m:t>)</m:t>
                    </m:r>
                  </m:oMath>
                </a14:m>
                <a:r>
                  <a:rPr lang="en-US" sz="2000" dirty="0"/>
                  <a:t> at all time points s and t .</a:t>
                </a:r>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914400"/>
                <a:ext cx="10654145" cy="5112327"/>
              </a:xfrm>
              <a:blipFill>
                <a:blip r:embed="rId2"/>
                <a:stretch>
                  <a:fillRect l="-458" r="-85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 name="Прямоугольник 1"/>
              <p:cNvSpPr/>
              <p:nvPr/>
            </p:nvSpPr>
            <p:spPr>
              <a:xfrm>
                <a:off x="431852" y="3629892"/>
                <a:ext cx="10194584" cy="1272400"/>
              </a:xfrm>
              <a:prstGeom prst="rect">
                <a:avLst/>
              </a:prstGeom>
            </p:spPr>
            <p:txBody>
              <a:bodyPr wrap="square">
                <a:spAutoFit/>
              </a:bodyPr>
              <a:lstStyle/>
              <a:p>
                <a:r>
                  <a:rPr lang="en-US" sz="2400" u="sng" dirty="0"/>
                  <a:t>Example 1.16 </a:t>
                </a:r>
                <a:r>
                  <a:rPr lang="en-US" sz="2400" dirty="0" err="1"/>
                  <a:t>Autocovariance</a:t>
                </a:r>
                <a:r>
                  <a:rPr lang="en-US" sz="2400" dirty="0"/>
                  <a:t> of White Noise</a:t>
                </a:r>
                <a:endParaRPr lang="en-US" sz="240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𝛾</m:t>
                          </m:r>
                        </m:e>
                        <m:sub>
                          <m:r>
                            <a:rPr lang="en-US" sz="1800" b="0" i="1" smtClean="0">
                              <a:latin typeface="Cambria Math"/>
                            </a:rPr>
                            <m:t>𝑤</m:t>
                          </m:r>
                        </m:sub>
                      </m:sSub>
                      <m:d>
                        <m:dPr>
                          <m:ctrlPr>
                            <a:rPr lang="en-US" sz="1800" b="0" i="1" smtClean="0">
                              <a:latin typeface="Cambria Math" panose="02040503050406030204" pitchFamily="18" charset="0"/>
                            </a:rPr>
                          </m:ctrlPr>
                        </m:dPr>
                        <m:e>
                          <m:r>
                            <a:rPr lang="en-US" sz="1800" b="0" i="1" smtClean="0">
                              <a:latin typeface="Cambria Math"/>
                            </a:rPr>
                            <m:t>𝑠</m:t>
                          </m:r>
                          <m:r>
                            <a:rPr lang="en-US" sz="1800" b="0" i="1" smtClean="0">
                              <a:latin typeface="Cambria Math"/>
                            </a:rPr>
                            <m:t>,</m:t>
                          </m:r>
                          <m:r>
                            <a:rPr lang="en-US" sz="1800" b="0" i="1" smtClean="0">
                              <a:latin typeface="Cambria Math"/>
                            </a:rPr>
                            <m:t>𝑡</m:t>
                          </m:r>
                        </m:e>
                      </m:d>
                      <m:r>
                        <a:rPr lang="en-US" sz="1800" b="0" i="1" smtClean="0">
                          <a:latin typeface="Cambria Math"/>
                        </a:rPr>
                        <m:t>=</m:t>
                      </m:r>
                      <m:r>
                        <a:rPr lang="en-US" sz="1800" b="0" i="1" smtClean="0">
                          <a:latin typeface="Cambria Math"/>
                        </a:rPr>
                        <m:t>𝑐𝑜𝑣</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a:rPr>
                                <m:t>𝑤</m:t>
                              </m:r>
                            </m:e>
                            <m:sub>
                              <m:r>
                                <a:rPr lang="en-US" sz="1800" b="0" i="1" smtClean="0">
                                  <a:latin typeface="Cambria Math"/>
                                </a:rPr>
                                <m:t>𝑠</m:t>
                              </m:r>
                            </m:sub>
                          </m:sSub>
                          <m:r>
                            <a:rPr lang="en-US" sz="1800" b="0" i="1" smtClean="0">
                              <a:latin typeface="Cambria Math"/>
                            </a:rPr>
                            <m:t>, </m:t>
                          </m:r>
                          <m:sSub>
                            <m:sSubPr>
                              <m:ctrlPr>
                                <a:rPr lang="en-US" sz="1800" b="0" i="1" smtClean="0">
                                  <a:latin typeface="Cambria Math" panose="02040503050406030204" pitchFamily="18" charset="0"/>
                                </a:rPr>
                              </m:ctrlPr>
                            </m:sSubPr>
                            <m:e>
                              <m:r>
                                <a:rPr lang="en-US" sz="1800" b="0" i="1" smtClean="0">
                                  <a:latin typeface="Cambria Math"/>
                                </a:rPr>
                                <m:t>𝑤</m:t>
                              </m:r>
                            </m:e>
                            <m:sub>
                              <m:r>
                                <a:rPr lang="en-US" sz="1800" b="0" i="1" smtClean="0">
                                  <a:latin typeface="Cambria Math"/>
                                </a:rPr>
                                <m:t>𝑡</m:t>
                              </m:r>
                            </m:sub>
                          </m:sSub>
                        </m:e>
                      </m:d>
                      <m:r>
                        <a:rPr lang="en-US" sz="1800" b="0" i="1" smtClean="0">
                          <a:latin typeface="Cambria Math"/>
                        </a:rPr>
                        <m:t>= </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sSubSup>
                                <m:sSubSupPr>
                                  <m:ctrlPr>
                                    <a:rPr lang="en-US" sz="1800" b="0" i="1" smtClean="0">
                                      <a:latin typeface="Cambria Math" panose="02040503050406030204" pitchFamily="18" charset="0"/>
                                    </a:rPr>
                                  </m:ctrlPr>
                                </m:sSubSupPr>
                                <m:e>
                                  <m:r>
                                    <a:rPr lang="en-US" sz="1800" b="0" i="1" smtClean="0">
                                      <a:latin typeface="Cambria Math"/>
                                    </a:rPr>
                                    <m:t>𝜎</m:t>
                                  </m:r>
                                </m:e>
                                <m:sub>
                                  <m:r>
                                    <a:rPr lang="en-US" sz="1800" b="0" i="1" smtClean="0">
                                      <a:latin typeface="Cambria Math"/>
                                    </a:rPr>
                                    <m:t>𝑤</m:t>
                                  </m:r>
                                </m:sub>
                                <m:sup>
                                  <m:r>
                                    <a:rPr lang="en-US" sz="1800" b="0" i="1" smtClean="0">
                                      <a:latin typeface="Cambria Math"/>
                                    </a:rPr>
                                    <m:t>2</m:t>
                                  </m:r>
                                </m:sup>
                              </m:sSubSup>
                              <m:r>
                                <a:rPr lang="en-US" sz="1800" b="0" i="1" smtClean="0">
                                  <a:latin typeface="Cambria Math"/>
                                </a:rPr>
                                <m:t>,  </m:t>
                              </m:r>
                              <m:r>
                                <a:rPr lang="en-US" sz="1800" b="0" i="1" smtClean="0">
                                  <a:latin typeface="Cambria Math"/>
                                </a:rPr>
                                <m:t>𝑠</m:t>
                              </m:r>
                              <m:r>
                                <a:rPr lang="en-US" sz="1800" b="0" i="1" smtClean="0">
                                  <a:latin typeface="Cambria Math"/>
                                </a:rPr>
                                <m:t>=</m:t>
                              </m:r>
                              <m:r>
                                <a:rPr lang="en-US" sz="1800" b="0" i="1" smtClean="0">
                                  <a:latin typeface="Cambria Math"/>
                                </a:rPr>
                                <m:t>𝑡</m:t>
                              </m:r>
                              <m:r>
                                <a:rPr lang="en-US" sz="1800" b="0" i="1" smtClean="0">
                                  <a:latin typeface="Cambria Math"/>
                                </a:rPr>
                                <m:t>, </m:t>
                              </m:r>
                            </m:e>
                            <m:e>
                              <m:r>
                                <a:rPr lang="en-US" sz="1800" b="0" i="1" smtClean="0">
                                  <a:latin typeface="Cambria Math"/>
                                </a:rPr>
                                <m:t>0,  </m:t>
                              </m:r>
                              <m:r>
                                <a:rPr lang="en-US" sz="1800" b="0" i="1" smtClean="0">
                                  <a:latin typeface="Cambria Math"/>
                                </a:rPr>
                                <m:t>𝑠</m:t>
                              </m:r>
                              <m:r>
                                <a:rPr lang="en-US" sz="1800" b="0" i="1" smtClean="0">
                                  <a:latin typeface="Cambria Math"/>
                                </a:rPr>
                                <m:t>≠</m:t>
                              </m:r>
                              <m:r>
                                <a:rPr lang="en-US" sz="1800" b="0" i="1" smtClean="0">
                                  <a:latin typeface="Cambria Math"/>
                                </a:rPr>
                                <m:t>𝑡</m:t>
                              </m:r>
                              <m:r>
                                <a:rPr lang="en-US" sz="1800" b="0" i="1" smtClean="0">
                                  <a:latin typeface="Cambria Math"/>
                                </a:rPr>
                                <m:t>.</m:t>
                              </m:r>
                            </m:e>
                          </m:eqArr>
                        </m:e>
                      </m:d>
                    </m:oMath>
                  </m:oMathPara>
                </a14:m>
                <a:endParaRPr lang="en-US" sz="1800" dirty="0"/>
              </a:p>
              <a:p>
                <a:endParaRPr lang="ru-RU" sz="1800"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431852" y="3629892"/>
                <a:ext cx="10194584" cy="1272400"/>
              </a:xfrm>
              <a:prstGeom prst="rect">
                <a:avLst/>
              </a:prstGeom>
              <a:blipFill rotWithShape="1">
                <a:blip r:embed="rId3"/>
                <a:stretch>
                  <a:fillRect l="-957" t="-33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431852" y="4594896"/>
                <a:ext cx="10540948" cy="1577227"/>
              </a:xfrm>
              <a:prstGeom prst="rect">
                <a:avLst/>
              </a:prstGeom>
            </p:spPr>
            <p:txBody>
              <a:bodyPr wrap="square">
                <a:spAutoFit/>
              </a:bodyPr>
              <a:lstStyle/>
              <a:p>
                <a:pPr algn="just"/>
                <a:r>
                  <a:rPr lang="en-US" sz="2000" b="1" u="sng" dirty="0"/>
                  <a:t>Property 1.1 </a:t>
                </a:r>
                <a:r>
                  <a:rPr lang="en-US" sz="2000" dirty="0"/>
                  <a:t>Covariance of Linear Combinations. If the random variables </a:t>
                </a:r>
                <a14:m>
                  <m:oMath xmlns:m="http://schemas.openxmlformats.org/officeDocument/2006/math">
                    <m:r>
                      <a:rPr lang="en-US" sz="2000" b="0" i="1" smtClean="0">
                        <a:latin typeface="Cambria Math"/>
                      </a:rPr>
                      <m:t>𝑈</m:t>
                    </m:r>
                    <m:r>
                      <a:rPr lang="en-US" sz="2000" b="0" i="1" smtClean="0">
                        <a:latin typeface="Cambria Math"/>
                      </a:rPr>
                      <m:t>=</m:t>
                    </m:r>
                    <m:nary>
                      <m:naryPr>
                        <m:chr m:val="∑"/>
                        <m:ctrlPr>
                          <a:rPr lang="en-US" sz="2000" b="0" i="1" smtClean="0">
                            <a:latin typeface="Cambria Math" panose="02040503050406030204" pitchFamily="18" charset="0"/>
                          </a:rPr>
                        </m:ctrlPr>
                      </m:naryPr>
                      <m:sub>
                        <m:r>
                          <a:rPr lang="en-US" sz="2000" b="0" i="1" smtClean="0">
                            <a:latin typeface="Cambria Math"/>
                          </a:rPr>
                          <m:t>𝑗</m:t>
                        </m:r>
                        <m:r>
                          <a:rPr lang="en-US" sz="2000" b="0" i="1" smtClean="0">
                            <a:latin typeface="Cambria Math"/>
                          </a:rPr>
                          <m:t>=1</m:t>
                        </m:r>
                      </m:sub>
                      <m:sup>
                        <m:r>
                          <a:rPr lang="en-US" sz="2000" b="0" i="1" smtClean="0">
                            <a:latin typeface="Cambria Math"/>
                          </a:rPr>
                          <m:t>𝑚</m:t>
                        </m:r>
                      </m:sup>
                      <m:e>
                        <m:sSub>
                          <m:sSubPr>
                            <m:ctrlPr>
                              <a:rPr lang="en-US" sz="2000" b="0" i="1" smtClean="0">
                                <a:latin typeface="Cambria Math" panose="02040503050406030204" pitchFamily="18" charset="0"/>
                              </a:rPr>
                            </m:ctrlPr>
                          </m:sSubPr>
                          <m:e>
                            <m:r>
                              <a:rPr lang="en-US" sz="2000" b="0" i="1" smtClean="0">
                                <a:latin typeface="Cambria Math"/>
                              </a:rPr>
                              <m:t>𝑎</m:t>
                            </m:r>
                          </m:e>
                          <m:sub>
                            <m:r>
                              <a:rPr lang="en-US" sz="2000" b="0" i="1" smtClean="0">
                                <a:latin typeface="Cambria Math"/>
                              </a:rPr>
                              <m:t>𝑗</m:t>
                            </m:r>
                          </m:sub>
                        </m:sSub>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𝑗</m:t>
                            </m:r>
                          </m:sub>
                        </m:sSub>
                      </m:e>
                    </m:nary>
                  </m:oMath>
                </a14:m>
                <a:r>
                  <a:rPr lang="en-US" sz="2000" dirty="0"/>
                  <a:t> and </a:t>
                </a:r>
                <a14:m>
                  <m:oMath xmlns:m="http://schemas.openxmlformats.org/officeDocument/2006/math">
                    <m:r>
                      <a:rPr lang="en-US" sz="2000" i="1">
                        <a:latin typeface="Cambria Math"/>
                      </a:rPr>
                      <m:t>𝑈</m:t>
                    </m:r>
                    <m:r>
                      <a:rPr lang="en-US" sz="2000" i="1">
                        <a:latin typeface="Cambria Math"/>
                      </a:rPr>
                      <m:t>=</m:t>
                    </m:r>
                    <m:nary>
                      <m:naryPr>
                        <m:chr m:val="∑"/>
                        <m:ctrlPr>
                          <a:rPr lang="en-US" sz="2000" i="1">
                            <a:latin typeface="Cambria Math" panose="02040503050406030204" pitchFamily="18" charset="0"/>
                          </a:rPr>
                        </m:ctrlPr>
                      </m:naryPr>
                      <m:sub>
                        <m:r>
                          <a:rPr lang="en-US" sz="2000" b="0" i="1" smtClean="0">
                            <a:latin typeface="Cambria Math"/>
                          </a:rPr>
                          <m:t>𝑘</m:t>
                        </m:r>
                        <m:r>
                          <a:rPr lang="en-US" sz="2000" i="1">
                            <a:latin typeface="Cambria Math"/>
                          </a:rPr>
                          <m:t>=1</m:t>
                        </m:r>
                      </m:sub>
                      <m:sup>
                        <m:r>
                          <a:rPr lang="en-US" sz="2000" b="0" i="1" smtClean="0">
                            <a:latin typeface="Cambria Math"/>
                          </a:rPr>
                          <m:t>𝑟</m:t>
                        </m:r>
                      </m:sup>
                      <m:e>
                        <m:sSub>
                          <m:sSubPr>
                            <m:ctrlPr>
                              <a:rPr lang="en-US" sz="2000" b="0" i="1" smtClean="0">
                                <a:latin typeface="Cambria Math" panose="02040503050406030204" pitchFamily="18" charset="0"/>
                              </a:rPr>
                            </m:ctrlPr>
                          </m:sSubPr>
                          <m:e>
                            <m:r>
                              <a:rPr lang="en-US" sz="2000" b="0" i="1" smtClean="0">
                                <a:latin typeface="Cambria Math"/>
                              </a:rPr>
                              <m:t>𝑏</m:t>
                            </m:r>
                          </m:e>
                          <m:sub>
                            <m:r>
                              <a:rPr lang="en-US" sz="2000" b="0" i="1" smtClean="0">
                                <a:latin typeface="Cambria Math"/>
                              </a:rPr>
                              <m:t>𝑘</m:t>
                            </m:r>
                          </m:sub>
                        </m:sSub>
                        <m:sSub>
                          <m:sSubPr>
                            <m:ctrlPr>
                              <a:rPr lang="en-US" sz="2000" b="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𝑘</m:t>
                            </m:r>
                          </m:sub>
                        </m:sSub>
                      </m:e>
                    </m:nary>
                  </m:oMath>
                </a14:m>
                <a:r>
                  <a:rPr lang="en-US" sz="2000" dirty="0"/>
                  <a:t> linear combinations of (finite variance) random variables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𝑗</m:t>
                            </m:r>
                          </m:sub>
                        </m:sSub>
                      </m:e>
                    </m:d>
                  </m:oMath>
                </a14:m>
                <a:r>
                  <a:rPr lang="en-US" sz="2000" dirty="0"/>
                  <a:t> and </a:t>
                </a:r>
                <a14:m>
                  <m:oMath xmlns:m="http://schemas.openxmlformats.org/officeDocument/2006/math">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𝑌</m:t>
                            </m:r>
                          </m:e>
                          <m:sub>
                            <m:r>
                              <a:rPr lang="en-US" sz="2000" b="0" i="1" smtClean="0">
                                <a:latin typeface="Cambria Math"/>
                              </a:rPr>
                              <m:t>𝑘</m:t>
                            </m:r>
                          </m:sub>
                        </m:sSub>
                      </m:e>
                    </m:d>
                  </m:oMath>
                </a14:m>
                <a:r>
                  <a:rPr lang="en-US" sz="2000" dirty="0"/>
                  <a:t> then </a:t>
                </a:r>
              </a:p>
              <a:p>
                <a:pPr/>
                <a14:m>
                  <m:oMathPara xmlns:m="http://schemas.openxmlformats.org/officeDocument/2006/math">
                    <m:oMathParaPr>
                      <m:jc m:val="centerGroup"/>
                    </m:oMathParaPr>
                    <m:oMath xmlns:m="http://schemas.openxmlformats.org/officeDocument/2006/math">
                      <m:r>
                        <a:rPr lang="en-US" sz="1800" b="0" i="1" smtClean="0">
                          <a:latin typeface="Cambria Math"/>
                        </a:rPr>
                        <m:t>𝑐𝑜𝑣</m:t>
                      </m:r>
                      <m:d>
                        <m:dPr>
                          <m:ctrlPr>
                            <a:rPr lang="en-US" sz="1800" b="0" i="1" smtClean="0">
                              <a:latin typeface="Cambria Math" panose="02040503050406030204" pitchFamily="18" charset="0"/>
                            </a:rPr>
                          </m:ctrlPr>
                        </m:dPr>
                        <m:e>
                          <m:r>
                            <a:rPr lang="en-US" sz="1800" b="0" i="1" smtClean="0">
                              <a:latin typeface="Cambria Math"/>
                            </a:rPr>
                            <m:t>𝑈</m:t>
                          </m:r>
                          <m:r>
                            <a:rPr lang="en-US" sz="1800" b="0" i="1" smtClean="0">
                              <a:latin typeface="Cambria Math"/>
                            </a:rPr>
                            <m:t>,</m:t>
                          </m:r>
                          <m:r>
                            <a:rPr lang="en-US" sz="1800" b="0" i="1" smtClean="0">
                              <a:latin typeface="Cambria Math"/>
                            </a:rPr>
                            <m:t>𝑉</m:t>
                          </m:r>
                        </m:e>
                      </m:d>
                      <m:r>
                        <a:rPr lang="en-US" sz="1800" b="0" i="1" smtClean="0">
                          <a:latin typeface="Cambria Math"/>
                        </a:rPr>
                        <m:t>= </m:t>
                      </m:r>
                      <m:nary>
                        <m:naryPr>
                          <m:chr m:val="∑"/>
                          <m:ctrlPr>
                            <a:rPr lang="en-US" sz="1800" b="0" i="1" smtClean="0">
                              <a:latin typeface="Cambria Math" panose="02040503050406030204" pitchFamily="18" charset="0"/>
                            </a:rPr>
                          </m:ctrlPr>
                        </m:naryPr>
                        <m:sub>
                          <m:r>
                            <m:rPr>
                              <m:brk m:alnAt="23"/>
                            </m:rPr>
                            <a:rPr lang="en-US" sz="1800" b="0" i="1" smtClean="0">
                              <a:latin typeface="Cambria Math"/>
                            </a:rPr>
                            <m:t>𝑗</m:t>
                          </m:r>
                          <m:r>
                            <a:rPr lang="en-US" sz="1800" b="0" i="1" smtClean="0">
                              <a:latin typeface="Cambria Math"/>
                            </a:rPr>
                            <m:t>=1</m:t>
                          </m:r>
                        </m:sub>
                        <m:sup>
                          <m:r>
                            <a:rPr lang="en-US" sz="1800" b="0" i="1" smtClean="0">
                              <a:latin typeface="Cambria Math"/>
                            </a:rPr>
                            <m:t>𝑚</m:t>
                          </m:r>
                        </m:sup>
                        <m:e>
                          <m:nary>
                            <m:naryPr>
                              <m:chr m:val="∑"/>
                              <m:ctrlPr>
                                <a:rPr lang="en-US" sz="1800" b="0" i="1" smtClean="0">
                                  <a:latin typeface="Cambria Math" panose="02040503050406030204" pitchFamily="18" charset="0"/>
                                </a:rPr>
                              </m:ctrlPr>
                            </m:naryPr>
                            <m:sub>
                              <m:r>
                                <m:rPr>
                                  <m:brk m:alnAt="23"/>
                                </m:rPr>
                                <a:rPr lang="en-US" sz="1800" b="0" i="1" smtClean="0">
                                  <a:latin typeface="Cambria Math"/>
                                </a:rPr>
                                <m:t>𝑘</m:t>
                              </m:r>
                              <m:r>
                                <a:rPr lang="en-US" sz="1800" b="0" i="1" smtClean="0">
                                  <a:latin typeface="Cambria Math"/>
                                </a:rPr>
                                <m:t>=1</m:t>
                              </m:r>
                            </m:sub>
                            <m:sup>
                              <m:r>
                                <a:rPr lang="en-US" sz="1800" b="0" i="1" smtClean="0">
                                  <a:latin typeface="Cambria Math"/>
                                </a:rPr>
                                <m:t>𝑟</m:t>
                              </m:r>
                            </m:sup>
                            <m:e>
                              <m:sSub>
                                <m:sSubPr>
                                  <m:ctrlPr>
                                    <a:rPr lang="en-US" sz="1800" b="0" i="1" smtClean="0">
                                      <a:latin typeface="Cambria Math" panose="02040503050406030204" pitchFamily="18" charset="0"/>
                                    </a:rPr>
                                  </m:ctrlPr>
                                </m:sSubPr>
                                <m:e>
                                  <m:r>
                                    <a:rPr lang="en-US" sz="1800" b="0" i="1" smtClean="0">
                                      <a:latin typeface="Cambria Math"/>
                                    </a:rPr>
                                    <m:t>𝑎</m:t>
                                  </m:r>
                                </m:e>
                                <m:sub>
                                  <m:r>
                                    <a:rPr lang="en-US" sz="1800" b="0" i="1" smtClean="0">
                                      <a:latin typeface="Cambria Math"/>
                                    </a:rPr>
                                    <m:t>𝑗</m:t>
                                  </m:r>
                                </m:sub>
                              </m:sSub>
                              <m:sSub>
                                <m:sSubPr>
                                  <m:ctrlPr>
                                    <a:rPr lang="en-US" sz="1800" b="0" i="1" smtClean="0">
                                      <a:latin typeface="Cambria Math" panose="02040503050406030204" pitchFamily="18" charset="0"/>
                                    </a:rPr>
                                  </m:ctrlPr>
                                </m:sSubPr>
                                <m:e>
                                  <m:r>
                                    <a:rPr lang="en-US" sz="1800" b="0" i="1" smtClean="0">
                                      <a:latin typeface="Cambria Math"/>
                                    </a:rPr>
                                    <m:t>𝑏</m:t>
                                  </m:r>
                                </m:e>
                                <m:sub>
                                  <m:r>
                                    <a:rPr lang="en-US" sz="1800" b="0" i="1" smtClean="0">
                                      <a:latin typeface="Cambria Math"/>
                                    </a:rPr>
                                    <m:t>𝑘</m:t>
                                  </m:r>
                                </m:sub>
                              </m:sSub>
                              <m:r>
                                <a:rPr lang="en-US" sz="1800" b="0" i="1" smtClean="0">
                                  <a:latin typeface="Cambria Math"/>
                                </a:rPr>
                                <m:t>𝑐𝑜𝑣</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a:rPr>
                                        <m:t>𝑋</m:t>
                                      </m:r>
                                    </m:e>
                                    <m:sub>
                                      <m:r>
                                        <a:rPr lang="en-US" sz="1800" b="0" i="1" smtClean="0">
                                          <a:latin typeface="Cambria Math"/>
                                        </a:rPr>
                                        <m:t>𝑗</m:t>
                                      </m:r>
                                    </m:sub>
                                  </m:sSub>
                                  <m:r>
                                    <a:rPr lang="en-US" sz="1800" b="0" i="1" smtClean="0">
                                      <a:latin typeface="Cambria Math"/>
                                    </a:rPr>
                                    <m:t>, </m:t>
                                  </m:r>
                                  <m:sSub>
                                    <m:sSubPr>
                                      <m:ctrlPr>
                                        <a:rPr lang="en-US" sz="1800" b="0" i="1" smtClean="0">
                                          <a:latin typeface="Cambria Math" panose="02040503050406030204" pitchFamily="18" charset="0"/>
                                        </a:rPr>
                                      </m:ctrlPr>
                                    </m:sSubPr>
                                    <m:e>
                                      <m:r>
                                        <a:rPr lang="en-US" sz="1800" b="0" i="1" smtClean="0">
                                          <a:latin typeface="Cambria Math"/>
                                        </a:rPr>
                                        <m:t>𝑌</m:t>
                                      </m:r>
                                    </m:e>
                                    <m:sub>
                                      <m:r>
                                        <a:rPr lang="en-US" sz="1800" b="0" i="1" smtClean="0">
                                          <a:latin typeface="Cambria Math"/>
                                        </a:rPr>
                                        <m:t>𝑘</m:t>
                                      </m:r>
                                    </m:sub>
                                  </m:sSub>
                                </m:e>
                              </m:d>
                            </m:e>
                          </m:nary>
                        </m:e>
                      </m:nary>
                    </m:oMath>
                  </m:oMathPara>
                </a14:m>
                <a:endParaRPr lang="ru-RU" sz="1800" dirty="0"/>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431852" y="4594896"/>
                <a:ext cx="10540948" cy="1577227"/>
              </a:xfrm>
              <a:prstGeom prst="rect">
                <a:avLst/>
              </a:prstGeom>
              <a:blipFill rotWithShape="1">
                <a:blip r:embed="rId4"/>
                <a:stretch>
                  <a:fillRect l="-636" t="-31008" r="-578"/>
                </a:stretch>
              </a:blipFill>
            </p:spPr>
            <p:txBody>
              <a:bodyPr/>
              <a:lstStyle/>
              <a:p>
                <a:r>
                  <a:rPr lang="ru-RU">
                    <a:noFill/>
                  </a:rPr>
                  <a:t> </a:t>
                </a:r>
              </a:p>
            </p:txBody>
          </p:sp>
        </mc:Fallback>
      </mc:AlternateContent>
    </p:spTree>
    <p:extLst>
      <p:ext uri="{BB962C8B-B14F-4D97-AF65-F5344CB8AC3E}">
        <p14:creationId xmlns:p14="http://schemas.microsoft.com/office/powerpoint/2010/main" val="211874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1880 &#10;1 goo &#10;1920 &#10;1940 &#10;1960 &#10;Time &#10;1980 &#10;Fig. 1.2. Yearly average global temperature deviations ( 1880—2015) in degrees centigra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267" y="2697100"/>
            <a:ext cx="8357466" cy="4024375"/>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5"/>
          <p:cNvSpPr>
            <a:spLocks noGrp="1"/>
          </p:cNvSpPr>
          <p:nvPr>
            <p:ph type="title"/>
          </p:nvPr>
        </p:nvSpPr>
        <p:spPr/>
        <p:txBody>
          <a:bodyPr/>
          <a:lstStyle/>
          <a:p>
            <a:r>
              <a:rPr lang="uk-UA" dirty="0" err="1"/>
              <a:t>Example</a:t>
            </a:r>
            <a:r>
              <a:rPr lang="uk-UA" dirty="0"/>
              <a:t> 1.2 </a:t>
            </a:r>
            <a:r>
              <a:rPr lang="uk-UA" dirty="0" err="1"/>
              <a:t>Global</a:t>
            </a:r>
            <a:r>
              <a:rPr lang="uk-UA" dirty="0"/>
              <a:t> </a:t>
            </a:r>
            <a:r>
              <a:rPr lang="uk-UA" dirty="0" err="1"/>
              <a:t>Warming</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8" name="Текст 7"/>
          <p:cNvSpPr>
            <a:spLocks noGrp="1"/>
          </p:cNvSpPr>
          <p:nvPr>
            <p:ph type="body" idx="4294967295"/>
          </p:nvPr>
        </p:nvSpPr>
        <p:spPr>
          <a:xfrm>
            <a:off x="346364" y="1439430"/>
            <a:ext cx="10515600" cy="1500187"/>
          </a:xfrm>
        </p:spPr>
        <p:txBody>
          <a:bodyPr>
            <a:normAutofit lnSpcReduction="10000"/>
          </a:bodyPr>
          <a:lstStyle/>
          <a:p>
            <a:pPr algn="just"/>
            <a:r>
              <a:rPr lang="uk-UA" sz="2000" dirty="0" err="1"/>
              <a:t>We</a:t>
            </a:r>
            <a:r>
              <a:rPr lang="uk-UA" sz="2000" dirty="0"/>
              <a:t> </a:t>
            </a:r>
            <a:r>
              <a:rPr lang="uk-UA" sz="2000" dirty="0" err="1"/>
              <a:t>note</a:t>
            </a:r>
            <a:r>
              <a:rPr lang="uk-UA" sz="2000" dirty="0"/>
              <a:t> </a:t>
            </a:r>
            <a:r>
              <a:rPr lang="uk-UA" sz="2000" dirty="0" err="1"/>
              <a:t>an</a:t>
            </a:r>
            <a:r>
              <a:rPr lang="en-US" sz="2000" dirty="0"/>
              <a:t> </a:t>
            </a:r>
            <a:r>
              <a:rPr lang="uk-UA" sz="2000" dirty="0" err="1"/>
              <a:t>apparent</a:t>
            </a:r>
            <a:r>
              <a:rPr lang="uk-UA" sz="2000" dirty="0"/>
              <a:t> </a:t>
            </a:r>
            <a:r>
              <a:rPr lang="uk-UA" sz="2000" dirty="0" err="1"/>
              <a:t>upward</a:t>
            </a:r>
            <a:r>
              <a:rPr lang="uk-UA" sz="2000" dirty="0"/>
              <a:t> </a:t>
            </a:r>
            <a:r>
              <a:rPr lang="uk-UA" sz="2000" dirty="0" err="1"/>
              <a:t>trend</a:t>
            </a:r>
            <a:r>
              <a:rPr lang="uk-UA" sz="2000" dirty="0"/>
              <a:t> </a:t>
            </a:r>
            <a:r>
              <a:rPr lang="uk-UA" sz="2000" dirty="0" err="1"/>
              <a:t>in</a:t>
            </a:r>
            <a:r>
              <a:rPr lang="uk-UA" sz="2000" dirty="0"/>
              <a:t> </a:t>
            </a:r>
            <a:r>
              <a:rPr lang="uk-UA" sz="2000" dirty="0" err="1"/>
              <a:t>the</a:t>
            </a:r>
            <a:r>
              <a:rPr lang="uk-UA" sz="2000" dirty="0"/>
              <a:t> </a:t>
            </a:r>
            <a:r>
              <a:rPr lang="uk-UA" sz="2000" dirty="0" err="1"/>
              <a:t>series</a:t>
            </a:r>
            <a:r>
              <a:rPr lang="uk-UA" sz="2000" dirty="0"/>
              <a:t> </a:t>
            </a:r>
            <a:r>
              <a:rPr lang="uk-UA" sz="2000" dirty="0" err="1"/>
              <a:t>during</a:t>
            </a:r>
            <a:r>
              <a:rPr lang="uk-UA" sz="2000" dirty="0"/>
              <a:t> </a:t>
            </a:r>
            <a:r>
              <a:rPr lang="uk-UA" sz="2000" dirty="0" err="1"/>
              <a:t>the</a:t>
            </a:r>
            <a:r>
              <a:rPr lang="uk-UA" sz="2000" dirty="0"/>
              <a:t> </a:t>
            </a:r>
            <a:r>
              <a:rPr lang="uk-UA" sz="2000" dirty="0" err="1"/>
              <a:t>latter</a:t>
            </a:r>
            <a:r>
              <a:rPr lang="uk-UA" sz="2000" dirty="0"/>
              <a:t> </a:t>
            </a:r>
            <a:r>
              <a:rPr lang="uk-UA" sz="2000" dirty="0" err="1"/>
              <a:t>part</a:t>
            </a:r>
            <a:r>
              <a:rPr lang="uk-UA" sz="2000" dirty="0"/>
              <a:t> </a:t>
            </a:r>
            <a:r>
              <a:rPr lang="uk-UA" sz="2000" dirty="0" err="1"/>
              <a:t>of</a:t>
            </a:r>
            <a:r>
              <a:rPr lang="uk-UA" sz="2000" dirty="0"/>
              <a:t> </a:t>
            </a:r>
            <a:r>
              <a:rPr lang="uk-UA" sz="2000" dirty="0" err="1"/>
              <a:t>the</a:t>
            </a:r>
            <a:r>
              <a:rPr lang="uk-UA" sz="2000" dirty="0"/>
              <a:t> </a:t>
            </a:r>
            <a:r>
              <a:rPr lang="uk-UA" sz="2000" dirty="0" err="1"/>
              <a:t>twentieth</a:t>
            </a:r>
            <a:r>
              <a:rPr lang="uk-UA" sz="2000" dirty="0"/>
              <a:t> </a:t>
            </a:r>
            <a:r>
              <a:rPr lang="uk-UA" sz="2000" dirty="0" err="1"/>
              <a:t>century</a:t>
            </a:r>
            <a:r>
              <a:rPr lang="en-US" sz="2000" dirty="0"/>
              <a:t> </a:t>
            </a:r>
            <a:r>
              <a:rPr lang="uk-UA" sz="2000" dirty="0" err="1"/>
              <a:t>that</a:t>
            </a:r>
            <a:r>
              <a:rPr lang="uk-UA" sz="2000" dirty="0"/>
              <a:t> </a:t>
            </a:r>
            <a:r>
              <a:rPr lang="uk-UA" sz="2000" dirty="0" err="1"/>
              <a:t>has</a:t>
            </a:r>
            <a:r>
              <a:rPr lang="uk-UA" sz="2000" dirty="0"/>
              <a:t> </a:t>
            </a:r>
            <a:r>
              <a:rPr lang="uk-UA" sz="2000" dirty="0" err="1"/>
              <a:t>been</a:t>
            </a:r>
            <a:r>
              <a:rPr lang="uk-UA" sz="2000" dirty="0"/>
              <a:t> </a:t>
            </a:r>
            <a:r>
              <a:rPr lang="uk-UA" sz="2000" dirty="0" err="1"/>
              <a:t>used</a:t>
            </a:r>
            <a:r>
              <a:rPr lang="uk-UA" sz="2000" dirty="0"/>
              <a:t> </a:t>
            </a:r>
            <a:r>
              <a:rPr lang="uk-UA" sz="2000" dirty="0" err="1"/>
              <a:t>as</a:t>
            </a:r>
            <a:r>
              <a:rPr lang="uk-UA" sz="2000" dirty="0"/>
              <a:t> </a:t>
            </a:r>
            <a:r>
              <a:rPr lang="uk-UA" sz="2000" dirty="0" err="1"/>
              <a:t>an</a:t>
            </a:r>
            <a:r>
              <a:rPr lang="uk-UA" sz="2000" dirty="0"/>
              <a:t> </a:t>
            </a:r>
            <a:r>
              <a:rPr lang="uk-UA" sz="2000" dirty="0" err="1"/>
              <a:t>argument</a:t>
            </a:r>
            <a:r>
              <a:rPr lang="uk-UA" sz="2000" dirty="0"/>
              <a:t> </a:t>
            </a:r>
            <a:r>
              <a:rPr lang="uk-UA" sz="2000" dirty="0" err="1"/>
              <a:t>for</a:t>
            </a:r>
            <a:r>
              <a:rPr lang="uk-UA" sz="2000" dirty="0"/>
              <a:t> </a:t>
            </a:r>
            <a:r>
              <a:rPr lang="uk-UA" sz="2000" dirty="0" err="1"/>
              <a:t>the</a:t>
            </a:r>
            <a:r>
              <a:rPr lang="uk-UA" sz="2000" dirty="0"/>
              <a:t> </a:t>
            </a:r>
            <a:r>
              <a:rPr lang="uk-UA" sz="2000" dirty="0" err="1"/>
              <a:t>global</a:t>
            </a:r>
            <a:r>
              <a:rPr lang="uk-UA" sz="2000" dirty="0"/>
              <a:t> </a:t>
            </a:r>
            <a:r>
              <a:rPr lang="uk-UA" sz="2000" dirty="0" err="1"/>
              <a:t>warming</a:t>
            </a:r>
            <a:r>
              <a:rPr lang="uk-UA" sz="2000" dirty="0"/>
              <a:t> </a:t>
            </a:r>
            <a:r>
              <a:rPr lang="uk-UA" sz="2000" dirty="0" err="1"/>
              <a:t>hypothesis</a:t>
            </a:r>
            <a:r>
              <a:rPr lang="uk-UA" sz="2000" dirty="0"/>
              <a:t>. </a:t>
            </a:r>
            <a:r>
              <a:rPr lang="uk-UA" sz="2000" dirty="0" err="1"/>
              <a:t>Note</a:t>
            </a:r>
            <a:r>
              <a:rPr lang="uk-UA" sz="2000" dirty="0"/>
              <a:t> </a:t>
            </a:r>
            <a:r>
              <a:rPr lang="uk-UA" sz="2000" dirty="0" err="1"/>
              <a:t>also</a:t>
            </a:r>
            <a:r>
              <a:rPr lang="en-US" sz="2000" dirty="0"/>
              <a:t> </a:t>
            </a:r>
            <a:r>
              <a:rPr lang="uk-UA" sz="2000" dirty="0" err="1"/>
              <a:t>the</a:t>
            </a:r>
            <a:r>
              <a:rPr lang="uk-UA" sz="2000" dirty="0"/>
              <a:t> </a:t>
            </a:r>
            <a:r>
              <a:rPr lang="uk-UA" sz="2000" dirty="0" err="1"/>
              <a:t>leveling</a:t>
            </a:r>
            <a:r>
              <a:rPr lang="uk-UA" sz="2000" dirty="0"/>
              <a:t> </a:t>
            </a:r>
            <a:r>
              <a:rPr lang="uk-UA" sz="2000" dirty="0" err="1"/>
              <a:t>off</a:t>
            </a:r>
            <a:r>
              <a:rPr lang="uk-UA" sz="2000" dirty="0"/>
              <a:t> </a:t>
            </a:r>
            <a:r>
              <a:rPr lang="uk-UA" sz="2000" dirty="0" err="1"/>
              <a:t>at</a:t>
            </a:r>
            <a:r>
              <a:rPr lang="uk-UA" sz="2000" dirty="0"/>
              <a:t> </a:t>
            </a:r>
            <a:r>
              <a:rPr lang="uk-UA" sz="2000" dirty="0" err="1"/>
              <a:t>about</a:t>
            </a:r>
            <a:r>
              <a:rPr lang="uk-UA" sz="2000" dirty="0"/>
              <a:t> 1935 </a:t>
            </a:r>
            <a:r>
              <a:rPr lang="uk-UA" sz="2000" dirty="0" err="1"/>
              <a:t>and</a:t>
            </a:r>
            <a:r>
              <a:rPr lang="uk-UA" sz="2000" dirty="0"/>
              <a:t> </a:t>
            </a:r>
            <a:r>
              <a:rPr lang="uk-UA" sz="2000" dirty="0" err="1"/>
              <a:t>then</a:t>
            </a:r>
            <a:r>
              <a:rPr lang="uk-UA" sz="2000" dirty="0"/>
              <a:t> </a:t>
            </a:r>
            <a:r>
              <a:rPr lang="uk-UA" sz="2000" dirty="0" err="1"/>
              <a:t>another</a:t>
            </a:r>
            <a:r>
              <a:rPr lang="uk-UA" sz="2000" dirty="0"/>
              <a:t> </a:t>
            </a:r>
            <a:r>
              <a:rPr lang="uk-UA" sz="2000" dirty="0" err="1"/>
              <a:t>rather</a:t>
            </a:r>
            <a:r>
              <a:rPr lang="uk-UA" sz="2000" dirty="0"/>
              <a:t> </a:t>
            </a:r>
            <a:r>
              <a:rPr lang="uk-UA" sz="2000" dirty="0" err="1"/>
              <a:t>sharp</a:t>
            </a:r>
            <a:r>
              <a:rPr lang="uk-UA" sz="2000" dirty="0"/>
              <a:t> </a:t>
            </a:r>
            <a:r>
              <a:rPr lang="uk-UA" sz="2000" dirty="0" err="1"/>
              <a:t>upward</a:t>
            </a:r>
            <a:r>
              <a:rPr lang="uk-UA" sz="2000" dirty="0"/>
              <a:t> </a:t>
            </a:r>
            <a:r>
              <a:rPr lang="uk-UA" sz="2000" dirty="0" err="1"/>
              <a:t>trend</a:t>
            </a:r>
            <a:r>
              <a:rPr lang="uk-UA" sz="2000" dirty="0"/>
              <a:t> </a:t>
            </a:r>
            <a:r>
              <a:rPr lang="uk-UA" sz="2000" dirty="0" err="1"/>
              <a:t>at</a:t>
            </a:r>
            <a:r>
              <a:rPr lang="uk-UA" sz="2000" dirty="0"/>
              <a:t> </a:t>
            </a:r>
            <a:r>
              <a:rPr lang="uk-UA" sz="2000" dirty="0" err="1"/>
              <a:t>about</a:t>
            </a:r>
            <a:r>
              <a:rPr lang="en-US" sz="2000" dirty="0"/>
              <a:t> </a:t>
            </a:r>
            <a:r>
              <a:rPr lang="uk-UA" sz="2000" dirty="0"/>
              <a:t>1970. </a:t>
            </a:r>
            <a:r>
              <a:rPr lang="uk-UA" sz="2000" dirty="0" err="1"/>
              <a:t>The</a:t>
            </a:r>
            <a:r>
              <a:rPr lang="uk-UA" sz="2000" dirty="0"/>
              <a:t> </a:t>
            </a:r>
            <a:r>
              <a:rPr lang="uk-UA" sz="2000" dirty="0" err="1"/>
              <a:t>question</a:t>
            </a:r>
            <a:r>
              <a:rPr lang="uk-UA" sz="2000" dirty="0"/>
              <a:t> </a:t>
            </a:r>
            <a:r>
              <a:rPr lang="uk-UA" sz="2000" dirty="0" err="1"/>
              <a:t>of</a:t>
            </a:r>
            <a:r>
              <a:rPr lang="uk-UA" sz="2000" dirty="0"/>
              <a:t> </a:t>
            </a:r>
            <a:r>
              <a:rPr lang="uk-UA" sz="2000" dirty="0" err="1"/>
              <a:t>interest</a:t>
            </a:r>
            <a:r>
              <a:rPr lang="uk-UA" sz="2000" dirty="0"/>
              <a:t> </a:t>
            </a:r>
            <a:r>
              <a:rPr lang="uk-UA" sz="2000" dirty="0" err="1"/>
              <a:t>for</a:t>
            </a:r>
            <a:r>
              <a:rPr lang="uk-UA" sz="2000" dirty="0"/>
              <a:t> </a:t>
            </a:r>
            <a:r>
              <a:rPr lang="uk-UA" sz="2000" dirty="0" err="1"/>
              <a:t>global</a:t>
            </a:r>
            <a:r>
              <a:rPr lang="uk-UA" sz="2000" dirty="0"/>
              <a:t> </a:t>
            </a:r>
            <a:r>
              <a:rPr lang="uk-UA" sz="2000" dirty="0" err="1"/>
              <a:t>warming</a:t>
            </a:r>
            <a:r>
              <a:rPr lang="uk-UA" sz="2000" dirty="0"/>
              <a:t> </a:t>
            </a:r>
            <a:r>
              <a:rPr lang="uk-UA" sz="2000" dirty="0" err="1"/>
              <a:t>proponents</a:t>
            </a:r>
            <a:r>
              <a:rPr lang="uk-UA" sz="2000" dirty="0"/>
              <a:t> </a:t>
            </a:r>
            <a:r>
              <a:rPr lang="uk-UA" sz="2000" dirty="0" err="1"/>
              <a:t>and</a:t>
            </a:r>
            <a:r>
              <a:rPr lang="uk-UA" sz="2000" dirty="0"/>
              <a:t> </a:t>
            </a:r>
            <a:r>
              <a:rPr lang="uk-UA" sz="2000" dirty="0" err="1"/>
              <a:t>opponents</a:t>
            </a:r>
            <a:r>
              <a:rPr lang="uk-UA" sz="2000" dirty="0"/>
              <a:t> </a:t>
            </a:r>
            <a:r>
              <a:rPr lang="uk-UA" sz="2000" dirty="0" err="1"/>
              <a:t>is</a:t>
            </a:r>
            <a:r>
              <a:rPr lang="en-US" sz="2000" dirty="0"/>
              <a:t> </a:t>
            </a:r>
            <a:r>
              <a:rPr lang="uk-UA" sz="2000" dirty="0" err="1"/>
              <a:t>whether</a:t>
            </a:r>
            <a:r>
              <a:rPr lang="uk-UA" sz="2000" dirty="0"/>
              <a:t> </a:t>
            </a:r>
            <a:r>
              <a:rPr lang="uk-UA" sz="2000" dirty="0" err="1"/>
              <a:t>the</a:t>
            </a:r>
            <a:r>
              <a:rPr lang="uk-UA" sz="2000" dirty="0"/>
              <a:t> </a:t>
            </a:r>
            <a:r>
              <a:rPr lang="uk-UA" sz="2000" dirty="0" err="1"/>
              <a:t>overall</a:t>
            </a:r>
            <a:r>
              <a:rPr lang="uk-UA" sz="2000" dirty="0"/>
              <a:t> </a:t>
            </a:r>
            <a:r>
              <a:rPr lang="uk-UA" sz="2000" dirty="0" err="1"/>
              <a:t>trend</a:t>
            </a:r>
            <a:r>
              <a:rPr lang="uk-UA" sz="2000" dirty="0"/>
              <a:t> </a:t>
            </a:r>
            <a:r>
              <a:rPr lang="uk-UA" sz="2000" dirty="0" err="1"/>
              <a:t>is</a:t>
            </a:r>
            <a:r>
              <a:rPr lang="uk-UA" sz="2000" dirty="0"/>
              <a:t> </a:t>
            </a:r>
            <a:r>
              <a:rPr lang="uk-UA" sz="2000" dirty="0" err="1"/>
              <a:t>natural</a:t>
            </a:r>
            <a:r>
              <a:rPr lang="uk-UA" sz="2000" dirty="0"/>
              <a:t> </a:t>
            </a:r>
            <a:r>
              <a:rPr lang="uk-UA" sz="2000" dirty="0" err="1"/>
              <a:t>or</a:t>
            </a:r>
            <a:r>
              <a:rPr lang="uk-UA" sz="2000" dirty="0"/>
              <a:t> </a:t>
            </a:r>
            <a:r>
              <a:rPr lang="uk-UA" sz="2000" dirty="0" err="1"/>
              <a:t>whether</a:t>
            </a:r>
            <a:r>
              <a:rPr lang="uk-UA" sz="2000" dirty="0"/>
              <a:t> </a:t>
            </a:r>
            <a:r>
              <a:rPr lang="uk-UA" sz="2000" dirty="0" err="1"/>
              <a:t>it</a:t>
            </a:r>
            <a:r>
              <a:rPr lang="uk-UA" sz="2000" dirty="0"/>
              <a:t> </a:t>
            </a:r>
            <a:r>
              <a:rPr lang="uk-UA" sz="2000" dirty="0" err="1"/>
              <a:t>is</a:t>
            </a:r>
            <a:r>
              <a:rPr lang="uk-UA" sz="2000" dirty="0"/>
              <a:t> </a:t>
            </a:r>
            <a:r>
              <a:rPr lang="uk-UA" sz="2000" dirty="0" err="1"/>
              <a:t>caused</a:t>
            </a:r>
            <a:r>
              <a:rPr lang="uk-UA" sz="2000" dirty="0"/>
              <a:t> </a:t>
            </a:r>
            <a:r>
              <a:rPr lang="uk-UA" sz="2000" dirty="0" err="1"/>
              <a:t>by</a:t>
            </a:r>
            <a:r>
              <a:rPr lang="uk-UA" sz="2000" dirty="0"/>
              <a:t> </a:t>
            </a:r>
            <a:r>
              <a:rPr lang="uk-UA" sz="2000" dirty="0" err="1"/>
              <a:t>some</a:t>
            </a:r>
            <a:r>
              <a:rPr lang="uk-UA" sz="2000" dirty="0"/>
              <a:t> human-</a:t>
            </a:r>
            <a:r>
              <a:rPr lang="uk-UA" sz="2000" dirty="0" err="1"/>
              <a:t>induced</a:t>
            </a:r>
            <a:r>
              <a:rPr lang="en-US" sz="2000" dirty="0"/>
              <a:t> </a:t>
            </a:r>
            <a:r>
              <a:rPr lang="uk-UA" sz="2000" dirty="0" err="1"/>
              <a:t>interface</a:t>
            </a:r>
            <a:r>
              <a:rPr lang="uk-UA" sz="2000" dirty="0"/>
              <a:t>. </a:t>
            </a:r>
            <a:endParaRPr lang="ru-RU" dirty="0"/>
          </a:p>
        </p:txBody>
      </p:sp>
    </p:spTree>
    <p:extLst>
      <p:ext uri="{BB962C8B-B14F-4D97-AF65-F5344CB8AC3E}">
        <p14:creationId xmlns:p14="http://schemas.microsoft.com/office/powerpoint/2010/main" val="944782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a:lstStyle/>
          <a:p>
            <a:r>
              <a:rPr lang="en-US" dirty="0"/>
              <a:t>The </a:t>
            </a:r>
            <a:r>
              <a:rPr lang="en-US" dirty="0" err="1"/>
              <a:t>autocovariance</a:t>
            </a:r>
            <a:r>
              <a:rPr lang="en-US" dirty="0"/>
              <a:t> function</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50</a:t>
            </a:fld>
            <a:endParaRPr lang="en-US"/>
          </a:p>
        </p:txBody>
      </p:sp>
      <mc:AlternateContent xmlns:mc="http://schemas.openxmlformats.org/markup-compatibility/2006" xmlns:a14="http://schemas.microsoft.com/office/drawing/2010/main">
        <mc:Choice Requires="a14">
          <p:sp>
            <p:nvSpPr>
              <p:cNvPr id="8" name="Текст 7"/>
              <p:cNvSpPr>
                <a:spLocks noGrp="1"/>
              </p:cNvSpPr>
              <p:nvPr>
                <p:ph type="body" idx="4294967295"/>
              </p:nvPr>
            </p:nvSpPr>
            <p:spPr>
              <a:xfrm>
                <a:off x="346364" y="1439430"/>
                <a:ext cx="10654145" cy="4587297"/>
              </a:xfrm>
            </p:spPr>
            <p:txBody>
              <a:bodyPr>
                <a:normAutofit/>
              </a:bodyPr>
              <a:lstStyle/>
              <a:p>
                <a:pPr marL="50800" indent="0">
                  <a:buNone/>
                </a:pPr>
                <a:r>
                  <a:rPr lang="en-US" sz="2000" b="1" u="sng" dirty="0"/>
                  <a:t>E</a:t>
                </a:r>
                <a:r>
                  <a:rPr lang="en-US" sz="2400" b="1" u="sng" dirty="0"/>
                  <a:t>xample 1.18 </a:t>
                </a:r>
                <a:r>
                  <a:rPr lang="en-US" sz="2400" b="1" dirty="0" err="1"/>
                  <a:t>Autocovariance</a:t>
                </a:r>
                <a:r>
                  <a:rPr lang="en-US" sz="2400" b="1" dirty="0"/>
                  <a:t> of a Random Walk</a:t>
                </a:r>
              </a:p>
              <a:p>
                <a:pPr marL="50800" indent="0">
                  <a:buNone/>
                </a:pPr>
                <a:r>
                  <a:rPr lang="en-US" sz="2400" dirty="0"/>
                  <a:t>For the random walk model,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𝑡</m:t>
                        </m:r>
                      </m:sub>
                    </m:sSub>
                    <m:r>
                      <a:rPr lang="en-US" sz="2400" i="1">
                        <a:latin typeface="Cambria Math"/>
                      </a:rPr>
                      <m:t>=</m:t>
                    </m:r>
                    <m:r>
                      <a:rPr lang="en-US" sz="2400" i="1">
                        <a:latin typeface="Cambria Math"/>
                      </a:rPr>
                      <m:t>𝛿</m:t>
                    </m:r>
                    <m:r>
                      <a:rPr lang="en-US" sz="2400" i="1">
                        <a:latin typeface="Cambria Math"/>
                      </a:rPr>
                      <m:t>𝑡</m:t>
                    </m:r>
                    <m:r>
                      <a:rPr lang="en-US" sz="2400" i="1">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𝑗</m:t>
                        </m:r>
                        <m:r>
                          <a:rPr lang="en-US" sz="2400" i="1">
                            <a:latin typeface="Cambria Math"/>
                          </a:rPr>
                          <m:t>=1</m:t>
                        </m:r>
                      </m:sub>
                      <m:sup>
                        <m:r>
                          <a:rPr lang="en-US" sz="2400" i="1">
                            <a:latin typeface="Cambria Math"/>
                          </a:rPr>
                          <m:t>𝑡</m:t>
                        </m:r>
                      </m:sup>
                      <m:e>
                        <m:sSub>
                          <m:sSubPr>
                            <m:ctrlPr>
                              <a:rPr lang="en-US" sz="2400" i="1">
                                <a:latin typeface="Cambria Math" panose="02040503050406030204" pitchFamily="18" charset="0"/>
                              </a:rPr>
                            </m:ctrlPr>
                          </m:sSubPr>
                          <m:e>
                            <m:r>
                              <a:rPr lang="en-US" sz="2400" i="1">
                                <a:latin typeface="Cambria Math"/>
                              </a:rPr>
                              <m:t>𝑤</m:t>
                            </m:r>
                          </m:e>
                          <m:sub>
                            <m:r>
                              <a:rPr lang="en-US" sz="2400" b="0" i="1" smtClean="0">
                                <a:latin typeface="Cambria Math"/>
                              </a:rPr>
                              <m:t>𝑗</m:t>
                            </m:r>
                          </m:sub>
                        </m:sSub>
                      </m:e>
                    </m:nary>
                    <m:r>
                      <a:rPr lang="en-US" sz="2400" b="0" i="0" smtClean="0">
                        <a:latin typeface="Cambria Math"/>
                      </a:rPr>
                      <m:t> </m:t>
                    </m:r>
                  </m:oMath>
                </a14:m>
                <a:r>
                  <a:rPr lang="en-US" sz="2400" dirty="0"/>
                  <a:t> we have</a:t>
                </a:r>
              </a:p>
              <a:p>
                <a:pPr marL="5080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𝛾</m:t>
                          </m:r>
                        </m:e>
                        <m:sub>
                          <m:r>
                            <a:rPr lang="en-US" sz="2400" b="0" i="1" smtClean="0">
                              <a:latin typeface="Cambria Math"/>
                            </a:rPr>
                            <m:t>𝑥</m:t>
                          </m:r>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𝑡</m:t>
                              </m:r>
                            </m:e>
                          </m:d>
                        </m:sub>
                      </m:sSub>
                      <m:r>
                        <a:rPr lang="en-US" sz="2400" b="0" i="1" smtClean="0">
                          <a:latin typeface="Cambria Math"/>
                        </a:rPr>
                        <m:t>=</m:t>
                      </m:r>
                      <m:r>
                        <a:rPr lang="en-US" sz="2400" b="0" i="1" smtClean="0">
                          <a:latin typeface="Cambria Math"/>
                        </a:rPr>
                        <m:t>𝑐𝑜𝑣</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𝑠</m:t>
                              </m:r>
                            </m:sub>
                          </m:sSub>
                          <m:r>
                            <a:rPr lang="en-US" sz="2400" b="0" i="1" smtClean="0">
                              <a:latin typeface="Cambria Math"/>
                            </a:rPr>
                            <m:t>, </m:t>
                          </m:r>
                          <m:sSub>
                            <m:sSubPr>
                              <m:ctrlPr>
                                <a:rPr lang="en-US" sz="2400" b="0" i="1" smtClean="0">
                                  <a:latin typeface="Cambria Math" panose="02040503050406030204" pitchFamily="18" charset="0"/>
                                </a:rPr>
                              </m:ctrlPr>
                            </m:sSubPr>
                            <m:e>
                              <m:r>
                                <a:rPr lang="en-US" sz="2400" b="0" i="1" smtClean="0">
                                  <a:latin typeface="Cambria Math"/>
                                </a:rPr>
                                <m:t>𝑥</m:t>
                              </m:r>
                            </m:e>
                            <m:sub>
                              <m:r>
                                <a:rPr lang="en-US" sz="2400" b="0" i="1" smtClean="0">
                                  <a:latin typeface="Cambria Math"/>
                                </a:rPr>
                                <m:t>𝑡</m:t>
                              </m:r>
                            </m:sub>
                          </m:sSub>
                        </m:e>
                      </m:d>
                      <m:r>
                        <a:rPr lang="en-US" sz="2400" b="0" i="1" smtClean="0">
                          <a:latin typeface="Cambria Math"/>
                        </a:rPr>
                        <m:t>=</m:t>
                      </m:r>
                      <m:r>
                        <a:rPr lang="en-US" sz="2400" b="0" i="1" smtClean="0">
                          <a:latin typeface="Cambria Math"/>
                        </a:rPr>
                        <m:t>𝑐𝑜𝑣</m:t>
                      </m:r>
                      <m:d>
                        <m:dPr>
                          <m:ctrlPr>
                            <a:rPr lang="en-US" sz="2400" b="0" i="1" smtClean="0">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a:rPr>
                                <m:t>𝑗</m:t>
                              </m:r>
                              <m:r>
                                <a:rPr lang="en-US" sz="2400" i="1">
                                  <a:latin typeface="Cambria Math"/>
                                </a:rPr>
                                <m:t>=1</m:t>
                              </m:r>
                            </m:sub>
                            <m:sup>
                              <m:r>
                                <a:rPr lang="en-US" sz="2400" b="0" i="1" smtClean="0">
                                  <a:latin typeface="Cambria Math"/>
                                </a:rPr>
                                <m:t>𝑠</m:t>
                              </m:r>
                            </m:sup>
                            <m:e>
                              <m:sSub>
                                <m:sSubPr>
                                  <m:ctrlPr>
                                    <a:rPr lang="en-US" sz="2400" i="1">
                                      <a:latin typeface="Cambria Math" panose="02040503050406030204" pitchFamily="18" charset="0"/>
                                    </a:rPr>
                                  </m:ctrlPr>
                                </m:sSubPr>
                                <m:e>
                                  <m:r>
                                    <a:rPr lang="en-US" sz="2400" i="1">
                                      <a:latin typeface="Cambria Math"/>
                                    </a:rPr>
                                    <m:t>𝑤</m:t>
                                  </m:r>
                                </m:e>
                                <m:sub>
                                  <m:r>
                                    <a:rPr lang="en-US" sz="2400" i="1">
                                      <a:latin typeface="Cambria Math"/>
                                    </a:rPr>
                                    <m:t>𝑗</m:t>
                                  </m:r>
                                </m:sub>
                              </m:sSub>
                              <m:r>
                                <a:rPr lang="en-US" sz="2400" i="1">
                                  <a:latin typeface="Cambria Math"/>
                                </a:rPr>
                                <m:t>,</m:t>
                              </m:r>
                              <m:nary>
                                <m:naryPr>
                                  <m:chr m:val="∑"/>
                                  <m:ctrlPr>
                                    <a:rPr lang="en-US" sz="2400" i="1">
                                      <a:latin typeface="Cambria Math" panose="02040503050406030204" pitchFamily="18" charset="0"/>
                                    </a:rPr>
                                  </m:ctrlPr>
                                </m:naryPr>
                                <m:sub>
                                  <m:r>
                                    <m:rPr>
                                      <m:brk m:alnAt="23"/>
                                    </m:rPr>
                                    <a:rPr lang="en-US" sz="2400" i="1">
                                      <a:latin typeface="Cambria Math"/>
                                    </a:rPr>
                                    <m:t>𝑗</m:t>
                                  </m:r>
                                  <m:r>
                                    <a:rPr lang="en-US" sz="2400" i="1">
                                      <a:latin typeface="Cambria Math"/>
                                    </a:rPr>
                                    <m:t>=1</m:t>
                                  </m:r>
                                </m:sub>
                                <m:sup>
                                  <m:r>
                                    <a:rPr lang="en-US" sz="2400" i="1">
                                      <a:latin typeface="Cambria Math"/>
                                    </a:rPr>
                                    <m:t>𝑡</m:t>
                                  </m:r>
                                </m:sup>
                                <m:e>
                                  <m:sSub>
                                    <m:sSubPr>
                                      <m:ctrlPr>
                                        <a:rPr lang="en-US" sz="2400" i="1">
                                          <a:latin typeface="Cambria Math" panose="02040503050406030204" pitchFamily="18" charset="0"/>
                                        </a:rPr>
                                      </m:ctrlPr>
                                    </m:sSubPr>
                                    <m:e>
                                      <m:r>
                                        <a:rPr lang="en-US" sz="2400" i="1">
                                          <a:latin typeface="Cambria Math"/>
                                        </a:rPr>
                                        <m:t>𝑤</m:t>
                                      </m:r>
                                    </m:e>
                                    <m:sub>
                                      <m:r>
                                        <a:rPr lang="en-US" sz="2400" b="0" i="1" smtClean="0">
                                          <a:latin typeface="Cambria Math"/>
                                        </a:rPr>
                                        <m:t>𝑘</m:t>
                                      </m:r>
                                    </m:sub>
                                  </m:sSub>
                                </m:e>
                              </m:nary>
                            </m:e>
                          </m:nary>
                        </m:e>
                      </m:d>
                      <m:r>
                        <a:rPr lang="en-US" sz="2400" b="0" i="1" smtClean="0">
                          <a:latin typeface="Cambria Math"/>
                        </a:rPr>
                        <m:t>=</m:t>
                      </m:r>
                      <m:func>
                        <m:funcPr>
                          <m:ctrlPr>
                            <a:rPr lang="en-US" sz="2400" b="0" i="1" smtClean="0">
                              <a:latin typeface="Cambria Math" panose="02040503050406030204" pitchFamily="18" charset="0"/>
                            </a:rPr>
                          </m:ctrlPr>
                        </m:funcPr>
                        <m:fName>
                          <m:r>
                            <m:rPr>
                              <m:sty m:val="p"/>
                            </m:rPr>
                            <a:rPr lang="en-US" sz="2400" b="0" i="0" smtClean="0">
                              <a:latin typeface="Cambria Math"/>
                            </a:rPr>
                            <m:t>min</m:t>
                          </m:r>
                        </m:fName>
                        <m:e>
                          <m:d>
                            <m:dPr>
                              <m:begChr m:val="{"/>
                              <m:endChr m:val="}"/>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𝑡</m:t>
                              </m:r>
                            </m:e>
                          </m:d>
                        </m:e>
                      </m:func>
                      <m:sSubSup>
                        <m:sSubSupPr>
                          <m:ctrlPr>
                            <a:rPr lang="en-US" sz="2400" b="0" i="1" smtClean="0">
                              <a:latin typeface="Cambria Math" panose="02040503050406030204" pitchFamily="18" charset="0"/>
                            </a:rPr>
                          </m:ctrlPr>
                        </m:sSubSupPr>
                        <m:e>
                          <m:r>
                            <a:rPr lang="en-US" sz="2400" b="0" i="1" smtClean="0">
                              <a:latin typeface="Cambria Math"/>
                            </a:rPr>
                            <m:t>𝜎</m:t>
                          </m:r>
                        </m:e>
                        <m:sub>
                          <m:r>
                            <a:rPr lang="en-US" sz="2400" b="0" i="1" smtClean="0">
                              <a:latin typeface="Cambria Math"/>
                            </a:rPr>
                            <m:t>𝑤</m:t>
                          </m:r>
                        </m:sub>
                        <m:sup>
                          <m:r>
                            <a:rPr lang="en-US" sz="2400" b="0" i="1" smtClean="0">
                              <a:latin typeface="Cambria Math"/>
                            </a:rPr>
                            <m:t>2</m:t>
                          </m:r>
                        </m:sup>
                      </m:sSubSup>
                      <m:r>
                        <a:rPr lang="en-US" sz="2400" b="0" i="1" smtClean="0">
                          <a:latin typeface="Cambria Math"/>
                        </a:rPr>
                        <m:t>,</m:t>
                      </m:r>
                    </m:oMath>
                  </m:oMathPara>
                </a14:m>
                <a:endParaRPr lang="en-US" sz="2400" dirty="0"/>
              </a:p>
              <a:p>
                <a:pPr marL="50800" indent="0">
                  <a:buNone/>
                </a:pPr>
                <a:r>
                  <a:rPr lang="en-US" sz="2400" dirty="0"/>
                  <a:t>because the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a:rPr>
                          <m:t>𝑤</m:t>
                        </m:r>
                      </m:e>
                      <m:sub>
                        <m:r>
                          <a:rPr lang="en-US" sz="2400" b="0" i="1" smtClean="0">
                            <a:latin typeface="Cambria Math"/>
                          </a:rPr>
                          <m:t>𝑡</m:t>
                        </m:r>
                      </m:sub>
                    </m:sSub>
                  </m:oMath>
                </a14:m>
                <a:r>
                  <a:rPr lang="en-US" sz="2400" dirty="0"/>
                  <a:t> are uncorrelated random variables.</a:t>
                </a:r>
              </a:p>
              <a:p>
                <a:pPr marL="50800" indent="0">
                  <a:buNone/>
                </a:pPr>
                <a:endParaRPr lang="en-US" sz="2400" dirty="0"/>
              </a:p>
              <a:p>
                <a:pPr marL="50800" indent="0">
                  <a:buNone/>
                </a:pPr>
                <a:r>
                  <a:rPr lang="en-US" sz="2400" b="1" u="sng" dirty="0"/>
                  <a:t>Definition 1.3 </a:t>
                </a:r>
                <a:r>
                  <a:rPr lang="en-US" sz="2400" i="1" dirty="0"/>
                  <a:t>The autocorrelation function </a:t>
                </a:r>
                <a:r>
                  <a:rPr lang="en-US" sz="2400" dirty="0"/>
                  <a:t>(ACF) is defined as</a:t>
                </a:r>
              </a:p>
              <a:p>
                <a:pPr marL="50800"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𝜌</m:t>
                      </m:r>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𝑡</m:t>
                          </m:r>
                        </m:e>
                      </m:d>
                      <m:r>
                        <a:rPr lang="en-US" sz="2400" b="0" i="1" smtClean="0">
                          <a:latin typeface="Cambria Math"/>
                        </a:rPr>
                        <m:t>=</m:t>
                      </m:r>
                      <m:f>
                        <m:fPr>
                          <m:ctrlPr>
                            <a:rPr lang="en-US" sz="2400" b="0" i="1" smtClean="0">
                              <a:latin typeface="Cambria Math" panose="02040503050406030204" pitchFamily="18" charset="0"/>
                            </a:rPr>
                          </m:ctrlPr>
                        </m:fPr>
                        <m:num>
                          <m:r>
                            <a:rPr lang="en-US" sz="2400" b="0" i="1" smtClean="0">
                              <a:latin typeface="Cambria Math"/>
                            </a:rPr>
                            <m:t>𝛾</m:t>
                          </m:r>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𝑡</m:t>
                              </m:r>
                            </m:e>
                          </m:d>
                        </m:num>
                        <m:den>
                          <m:rad>
                            <m:radPr>
                              <m:degHide m:val="on"/>
                              <m:ctrlPr>
                                <a:rPr lang="en-US" sz="2400" b="0" i="1" smtClean="0">
                                  <a:latin typeface="Cambria Math" panose="02040503050406030204" pitchFamily="18" charset="0"/>
                                </a:rPr>
                              </m:ctrlPr>
                            </m:radPr>
                            <m:deg/>
                            <m:e>
                              <m:r>
                                <a:rPr lang="en-US" sz="2400" b="0" i="1" smtClean="0">
                                  <a:latin typeface="Cambria Math"/>
                                </a:rPr>
                                <m:t>𝛾</m:t>
                              </m:r>
                              <m:d>
                                <m:dPr>
                                  <m:ctrlPr>
                                    <a:rPr lang="en-US" sz="2400" b="0" i="1" smtClean="0">
                                      <a:latin typeface="Cambria Math" panose="02040503050406030204" pitchFamily="18" charset="0"/>
                                    </a:rPr>
                                  </m:ctrlPr>
                                </m:dPr>
                                <m:e>
                                  <m:r>
                                    <a:rPr lang="en-US" sz="2400" b="0" i="1" smtClean="0">
                                      <a:latin typeface="Cambria Math"/>
                                    </a:rPr>
                                    <m:t>𝑠</m:t>
                                  </m:r>
                                  <m:r>
                                    <a:rPr lang="en-US" sz="2400" b="0" i="1" smtClean="0">
                                      <a:latin typeface="Cambria Math"/>
                                    </a:rPr>
                                    <m:t>,</m:t>
                                  </m:r>
                                  <m:r>
                                    <a:rPr lang="en-US" sz="2400" b="0" i="1" smtClean="0">
                                      <a:latin typeface="Cambria Math"/>
                                    </a:rPr>
                                    <m:t>𝑠</m:t>
                                  </m:r>
                                </m:e>
                              </m:d>
                              <m:r>
                                <a:rPr lang="en-US" sz="2400" b="0" i="1" smtClean="0">
                                  <a:latin typeface="Cambria Math"/>
                                </a:rPr>
                                <m:t>𝛾</m:t>
                              </m:r>
                              <m:r>
                                <a:rPr lang="en-US" sz="2400" b="0" i="1" smtClean="0">
                                  <a:latin typeface="Cambria Math"/>
                                </a:rPr>
                                <m:t>(</m:t>
                              </m:r>
                              <m:r>
                                <a:rPr lang="en-US" sz="2400" b="0" i="1" smtClean="0">
                                  <a:latin typeface="Cambria Math"/>
                                </a:rPr>
                                <m:t>𝑡</m:t>
                              </m:r>
                              <m:r>
                                <a:rPr lang="en-US" sz="2400" b="0" i="1" smtClean="0">
                                  <a:latin typeface="Cambria Math"/>
                                </a:rPr>
                                <m:t>,</m:t>
                              </m:r>
                              <m:r>
                                <a:rPr lang="en-US" sz="2400" b="0" i="1" smtClean="0">
                                  <a:latin typeface="Cambria Math"/>
                                </a:rPr>
                                <m:t>𝑡</m:t>
                              </m:r>
                              <m:r>
                                <a:rPr lang="en-US" sz="2400" b="0" i="1" smtClean="0">
                                  <a:latin typeface="Cambria Math"/>
                                </a:rPr>
                                <m:t>)</m:t>
                              </m:r>
                            </m:e>
                          </m:rad>
                        </m:den>
                      </m:f>
                    </m:oMath>
                  </m:oMathPara>
                </a14:m>
                <a:endParaRPr lang="en-US" sz="2400" dirty="0"/>
              </a:p>
              <a:p>
                <a:pPr marL="50800" indent="0">
                  <a:buNone/>
                </a:pPr>
                <a:endParaRPr lang="en-US" sz="2400" dirty="0"/>
              </a:p>
            </p:txBody>
          </p:sp>
        </mc:Choice>
        <mc:Fallback xmlns="">
          <p:sp>
            <p:nvSpPr>
              <p:cNvPr id="8" name="Текст 7"/>
              <p:cNvSpPr>
                <a:spLocks noGrp="1" noRot="1" noChangeAspect="1" noMove="1" noResize="1" noEditPoints="1" noAdjustHandles="1" noChangeArrowheads="1" noChangeShapeType="1" noTextEdit="1"/>
              </p:cNvSpPr>
              <p:nvPr>
                <p:ph type="body" idx="4294967295"/>
              </p:nvPr>
            </p:nvSpPr>
            <p:spPr>
              <a:xfrm>
                <a:off x="346364" y="1439430"/>
                <a:ext cx="10654145" cy="4587297"/>
              </a:xfrm>
              <a:blipFill rotWithShape="1">
                <a:blip r:embed="rId2"/>
                <a:stretch>
                  <a:fillRect l="-458"/>
                </a:stretch>
              </a:blipFill>
            </p:spPr>
            <p:txBody>
              <a:bodyPr/>
              <a:lstStyle/>
              <a:p>
                <a:r>
                  <a:rPr lang="ru-RU">
                    <a:noFill/>
                  </a:rPr>
                  <a:t> </a:t>
                </a:r>
              </a:p>
            </p:txBody>
          </p:sp>
        </mc:Fallback>
      </mc:AlternateContent>
    </p:spTree>
    <p:extLst>
      <p:ext uri="{BB962C8B-B14F-4D97-AF65-F5344CB8AC3E}">
        <p14:creationId xmlns:p14="http://schemas.microsoft.com/office/powerpoint/2010/main" val="3628744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The cross-covariance</a:t>
            </a:r>
            <a:endParaRPr lang="ru-RU" dirty="0"/>
          </a:p>
        </p:txBody>
      </p:sp>
      <mc:AlternateContent xmlns:mc="http://schemas.openxmlformats.org/markup-compatibility/2006" xmlns:a14="http://schemas.microsoft.com/office/drawing/2010/main">
        <mc:Choice Requires="a14">
          <p:sp>
            <p:nvSpPr>
              <p:cNvPr id="5" name="Текст 4"/>
              <p:cNvSpPr>
                <a:spLocks noGrp="1"/>
              </p:cNvSpPr>
              <p:nvPr>
                <p:ph type="body" idx="1"/>
              </p:nvPr>
            </p:nvSpPr>
            <p:spPr>
              <a:xfrm>
                <a:off x="838200" y="1825625"/>
                <a:ext cx="10675776" cy="4351338"/>
              </a:xfrm>
            </p:spPr>
            <p:txBody>
              <a:bodyPr/>
              <a:lstStyle/>
              <a:p>
                <a:pPr marL="114300" indent="0">
                  <a:buNone/>
                </a:pPr>
                <a:r>
                  <a:rPr lang="en-US" b="1" u="sng" dirty="0"/>
                  <a:t>Definition 1.4 </a:t>
                </a:r>
                <a:r>
                  <a:rPr lang="en-US" dirty="0"/>
                  <a:t>The </a:t>
                </a:r>
                <a:r>
                  <a:rPr lang="en-US" i="1" dirty="0"/>
                  <a:t>cross-covariance function </a:t>
                </a:r>
                <a:r>
                  <a:rPr lang="en-US" dirty="0"/>
                  <a:t>between two series,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 is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𝑠</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e>
                      </m:d>
                      <m:r>
                        <a:rPr lang="en-US" b="0" i="1" smtClean="0">
                          <a:latin typeface="Cambria Math"/>
                        </a:rPr>
                        <m:t>=</m:t>
                      </m:r>
                      <m:r>
                        <a:rPr lang="en-US" b="0" i="1" smtClean="0">
                          <a:latin typeface="Cambria Math"/>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𝑠</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𝑥𝑠</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𝑦𝑡</m:t>
                                  </m:r>
                                </m:sub>
                              </m:sSub>
                            </m:e>
                          </m:d>
                        </m:e>
                      </m:d>
                    </m:oMath>
                  </m:oMathPara>
                </a14:m>
                <a:endParaRPr lang="en-US" dirty="0"/>
              </a:p>
              <a:p>
                <a:endParaRPr lang="en-US" dirty="0"/>
              </a:p>
              <a:p>
                <a:pPr marL="114300" indent="0">
                  <a:buNone/>
                </a:pPr>
                <a:r>
                  <a:rPr lang="en-US" b="1" u="sng" dirty="0"/>
                  <a:t>Definition 1.5</a:t>
                </a:r>
                <a:r>
                  <a:rPr lang="en-US" dirty="0"/>
                  <a:t> </a:t>
                </a:r>
                <a:r>
                  <a:rPr lang="en-US" i="1" dirty="0"/>
                  <a:t>The cross-correlation </a:t>
                </a:r>
                <a:r>
                  <a:rPr lang="en-US" dirty="0"/>
                  <a:t>function (CCF) is given by</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𝜌</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r>
                            <a:rPr lang="en-US" b="0" i="1" smtClean="0">
                              <a:latin typeface="Cambria Math"/>
                            </a:rPr>
                            <m:t>(</m:t>
                          </m:r>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rPr>
                            <m:t>)</m:t>
                          </m:r>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m:t>
                                  </m:r>
                                </m:sub>
                              </m:sSub>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𝑠</m:t>
                                  </m:r>
                                </m:e>
                              </m:d>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𝑦</m:t>
                                  </m:r>
                                </m:sub>
                              </m:sSub>
                              <m:d>
                                <m:dPr>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m:t>
                                  </m:r>
                                  <m:r>
                                    <a:rPr lang="en-US" b="0" i="1" smtClean="0">
                                      <a:latin typeface="Cambria Math"/>
                                    </a:rPr>
                                    <m:t>𝑡</m:t>
                                  </m:r>
                                </m:e>
                              </m:d>
                            </m:e>
                          </m:rad>
                        </m:den>
                      </m:f>
                    </m:oMath>
                  </m:oMathPara>
                </a14:m>
                <a:endParaRPr lang="en-US" dirty="0"/>
              </a:p>
              <a:p>
                <a:pPr marL="114300" indent="0">
                  <a:buNone/>
                </a:pPr>
                <a:endParaRPr lang="ru-RU" dirty="0"/>
              </a:p>
            </p:txBody>
          </p:sp>
        </mc:Choice>
        <mc:Fallback xmlns="">
          <p:sp>
            <p:nvSpPr>
              <p:cNvPr id="5" name="Текст 4"/>
              <p:cNvSpPr>
                <a:spLocks noGrp="1" noRot="1" noChangeAspect="1" noMove="1" noResize="1" noEditPoints="1" noAdjustHandles="1" noChangeArrowheads="1" noChangeShapeType="1" noTextEdit="1"/>
              </p:cNvSpPr>
              <p:nvPr>
                <p:ph type="body" idx="1"/>
              </p:nvPr>
            </p:nvSpPr>
            <p:spPr>
              <a:xfrm>
                <a:off x="838200" y="1825625"/>
                <a:ext cx="10675776" cy="4351338"/>
              </a:xfrm>
              <a:blipFill rotWithShape="1">
                <a:blip r:embed="rId2"/>
                <a:stretch>
                  <a:fillRect l="-114"/>
                </a:stretch>
              </a:blipFill>
            </p:spPr>
            <p:txBody>
              <a:bodyPr/>
              <a:lstStyle/>
              <a:p>
                <a:r>
                  <a:rPr lang="ru-RU">
                    <a:noFill/>
                  </a:rPr>
                  <a:t> </a:t>
                </a:r>
              </a:p>
            </p:txBody>
          </p:sp>
        </mc:Fallback>
      </mc:AlternateContent>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51</a:t>
            </a:fld>
            <a:endParaRPr lang="en-US"/>
          </a:p>
        </p:txBody>
      </p:sp>
    </p:spTree>
    <p:extLst>
      <p:ext uri="{BB962C8B-B14F-4D97-AF65-F5344CB8AC3E}">
        <p14:creationId xmlns:p14="http://schemas.microsoft.com/office/powerpoint/2010/main" val="299993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013791"/>
                <a:ext cx="10058400" cy="5565913"/>
              </a:xfrm>
            </p:spPr>
            <p:txBody>
              <a:bodyPr>
                <a:normAutofit fontScale="92500" lnSpcReduction="10000"/>
              </a:bodyPr>
              <a:lstStyle/>
              <a:p>
                <a:pPr marL="114300" indent="0">
                  <a:buNone/>
                </a:pPr>
                <a:r>
                  <a:rPr lang="en-US" b="1" dirty="0"/>
                  <a:t>Cross-covariance</a:t>
                </a:r>
                <a:r>
                  <a:rPr lang="en-US" dirty="0"/>
                  <a:t> function</a:t>
                </a:r>
              </a:p>
              <a:p>
                <a:pPr marL="114300" indent="0">
                  <a:buNone/>
                </a:pPr>
                <a:r>
                  <a:rPr lang="en-US" dirty="0"/>
                  <a:t>Let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𝑤</m:t>
                        </m:r>
                      </m:e>
                      <m:sub>
                        <m:r>
                          <a:rPr lang="ru-RU">
                            <a:latin typeface="Cambria Math" panose="02040503050406030204" pitchFamily="18" charset="0"/>
                          </a:rPr>
                          <m:t>𝑡</m:t>
                        </m:r>
                      </m:sub>
                    </m:sSub>
                    <m:r>
                      <a:rPr lang="ru-RU" i="1">
                        <a:latin typeface="Cambria Math" panose="02040503050406030204" pitchFamily="18" charset="0"/>
                      </a:rPr>
                      <m:t> </m:t>
                    </m:r>
                  </m:oMath>
                </a14:m>
                <a:r>
                  <a:rPr lang="en-US" dirty="0"/>
                  <a:t>be a white noise with variance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a:rPr>
                          <m:t>𝜎</m:t>
                        </m:r>
                      </m:e>
                      <m:sup>
                        <m:r>
                          <a:rPr lang="en-US" b="0" i="1" dirty="0" smtClean="0">
                            <a:latin typeface="Cambria Math"/>
                          </a:rPr>
                          <m:t>2</m:t>
                        </m:r>
                      </m:sup>
                    </m:sSup>
                  </m:oMath>
                </a14:m>
                <a:r>
                  <a:rPr lang="en-US" dirty="0"/>
                  <a:t>.  Consider two time series</a:t>
                </a:r>
              </a:p>
              <a:p>
                <a:pPr marL="114300" indent="0">
                  <a:buNone/>
                </a:pPr>
                <a14:m>
                  <m:oMath xmlns:m="http://schemas.openxmlformats.org/officeDocument/2006/math">
                    <m:sSub>
                      <m:sSubPr>
                        <m:ctrlPr>
                          <a:rPr lang="" i="1">
                            <a:latin typeface="Cambria Math" panose="02040503050406030204" pitchFamily="18" charset="0"/>
                          </a:rPr>
                        </m:ctrlPr>
                      </m:sSubPr>
                      <m:e>
                        <m:r>
                          <a:rPr lang="">
                            <a:latin typeface="Cambria Math" panose="02040503050406030204" pitchFamily="18" charset="0"/>
                          </a:rPr>
                          <m:t>𝑥</m:t>
                        </m:r>
                      </m:e>
                      <m:sub>
                        <m:r>
                          <a:rPr lang="">
                            <a:latin typeface="Cambria Math" panose="02040503050406030204" pitchFamily="18" charset="0"/>
                          </a:rPr>
                          <m:t>𝑡</m:t>
                        </m:r>
                      </m:sub>
                    </m:sSub>
                    <m:r>
                      <a:rPr lang="">
                        <a:latin typeface="Cambria Math" panose="02040503050406030204" pitchFamily="18" charset="0"/>
                      </a:rPr>
                      <m:t>=</m:t>
                    </m:r>
                    <m:sSub>
                      <m:sSubPr>
                        <m:ctrlPr>
                          <a:rPr lang="" i="1">
                            <a:latin typeface="Cambria Math" panose="02040503050406030204" pitchFamily="18" charset="0"/>
                          </a:rPr>
                        </m:ctrlPr>
                      </m:sSubPr>
                      <m:e>
                        <m:r>
                          <a:rPr lang="">
                            <a:latin typeface="Cambria Math" panose="02040503050406030204" pitchFamily="18" charset="0"/>
                          </a:rPr>
                          <m:t>𝑤</m:t>
                        </m:r>
                      </m:e>
                      <m:sub>
                        <m:r>
                          <a:rPr lang="">
                            <a:latin typeface="Cambria Math" panose="02040503050406030204" pitchFamily="18" charset="0"/>
                          </a:rPr>
                          <m:t>𝑡</m:t>
                        </m:r>
                        <m:r>
                          <a:rPr lang="">
                            <a:latin typeface="Cambria Math" panose="02040503050406030204" pitchFamily="18" charset="0"/>
                          </a:rPr>
                          <m:t>−1</m:t>
                        </m:r>
                      </m:sub>
                    </m:sSub>
                    <m:r>
                      <a:rPr lang="">
                        <a:latin typeface="Cambria Math" panose="02040503050406030204" pitchFamily="18" charset="0"/>
                      </a:rPr>
                      <m:t>+</m:t>
                    </m:r>
                    <m:sSub>
                      <m:sSubPr>
                        <m:ctrlPr>
                          <a:rPr lang="" i="1">
                            <a:latin typeface="Cambria Math" panose="02040503050406030204" pitchFamily="18" charset="0"/>
                          </a:rPr>
                        </m:ctrlPr>
                      </m:sSubPr>
                      <m:e>
                        <m:r>
                          <a:rPr lang="">
                            <a:latin typeface="Cambria Math" panose="02040503050406030204" pitchFamily="18" charset="0"/>
                          </a:rPr>
                          <m:t>𝑤</m:t>
                        </m:r>
                      </m:e>
                      <m:sub>
                        <m:r>
                          <a:rPr lang="">
                            <a:latin typeface="Cambria Math" panose="02040503050406030204" pitchFamily="18" charset="0"/>
                          </a:rPr>
                          <m:t>𝑡</m:t>
                        </m:r>
                      </m:sub>
                    </m:sSub>
                  </m:oMath>
                </a14:m>
                <a:r>
                  <a:rPr lang="" dirty="0"/>
                  <a:t>, </a:t>
                </a:r>
                <a14:m>
                  <m:oMath xmlns:m="http://schemas.openxmlformats.org/officeDocument/2006/math">
                    <m:r>
                      <a:rPr lang="en-US" b="0" i="0" smtClean="0">
                        <a:latin typeface="Cambria Math"/>
                      </a:rPr>
                      <m:t> </m:t>
                    </m:r>
                    <m:sSub>
                      <m:sSubPr>
                        <m:ctrlPr>
                          <a:rPr lang="" i="1">
                            <a:latin typeface="Cambria Math" panose="02040503050406030204" pitchFamily="18" charset="0"/>
                          </a:rPr>
                        </m:ctrlPr>
                      </m:sSubPr>
                      <m:e>
                        <m:r>
                          <a:rPr lang="">
                            <a:latin typeface="Cambria Math" panose="02040503050406030204" pitchFamily="18" charset="0"/>
                          </a:rPr>
                          <m:t>𝑦</m:t>
                        </m:r>
                      </m:e>
                      <m:sub>
                        <m:r>
                          <a:rPr lang="">
                            <a:latin typeface="Cambria Math" panose="02040503050406030204" pitchFamily="18" charset="0"/>
                          </a:rPr>
                          <m:t>𝑡</m:t>
                        </m:r>
                      </m:sub>
                    </m:sSub>
                    <m:r>
                      <a:rPr lang="">
                        <a:latin typeface="Cambria Math" panose="02040503050406030204" pitchFamily="18" charset="0"/>
                      </a:rPr>
                      <m:t>=</m:t>
                    </m:r>
                    <m:sSub>
                      <m:sSubPr>
                        <m:ctrlPr>
                          <a:rPr lang="" i="1">
                            <a:latin typeface="Cambria Math" panose="02040503050406030204" pitchFamily="18" charset="0"/>
                          </a:rPr>
                        </m:ctrlPr>
                      </m:sSubPr>
                      <m:e>
                        <m:r>
                          <a:rPr lang="">
                            <a:latin typeface="Cambria Math" panose="02040503050406030204" pitchFamily="18" charset="0"/>
                          </a:rPr>
                          <m:t>𝑤</m:t>
                        </m:r>
                      </m:e>
                      <m:sub>
                        <m:r>
                          <a:rPr lang="">
                            <a:latin typeface="Cambria Math" panose="02040503050406030204" pitchFamily="18" charset="0"/>
                          </a:rPr>
                          <m:t>𝑡</m:t>
                        </m:r>
                      </m:sub>
                    </m:sSub>
                    <m:r>
                      <a:rPr lang="">
                        <a:latin typeface="Cambria Math" panose="02040503050406030204" pitchFamily="18" charset="0"/>
                      </a:rPr>
                      <m:t>−</m:t>
                    </m:r>
                    <m:sSub>
                      <m:sSubPr>
                        <m:ctrlPr>
                          <a:rPr lang="" i="1">
                            <a:latin typeface="Cambria Math" panose="02040503050406030204" pitchFamily="18" charset="0"/>
                          </a:rPr>
                        </m:ctrlPr>
                      </m:sSubPr>
                      <m:e>
                        <m:r>
                          <a:rPr lang="">
                            <a:latin typeface="Cambria Math" panose="02040503050406030204" pitchFamily="18" charset="0"/>
                          </a:rPr>
                          <m:t>𝑤</m:t>
                        </m:r>
                      </m:e>
                      <m:sub>
                        <m:r>
                          <a:rPr lang="">
                            <a:latin typeface="Cambria Math" panose="02040503050406030204" pitchFamily="18" charset="0"/>
                          </a:rPr>
                          <m:t>𝑡</m:t>
                        </m:r>
                        <m:r>
                          <a:rPr lang="">
                            <a:latin typeface="Cambria Math" panose="02040503050406030204" pitchFamily="18" charset="0"/>
                          </a:rPr>
                          <m:t>+1</m:t>
                        </m:r>
                      </m:sub>
                    </m:sSub>
                  </m:oMath>
                </a14:m>
                <a:endParaRPr lang="" dirty="0"/>
              </a:p>
              <a:p>
                <a:pPr marL="114300" indent="0">
                  <a:buNone/>
                </a:pPr>
                <a:r>
                  <a:rPr lang="en-US" dirty="0"/>
                  <a:t>1. Find cross-covariance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oMath>
                </a14:m>
                <a:r>
                  <a:rPr lang="en-US" dirty="0"/>
                  <a:t> when </a:t>
                </a:r>
                <a14:m>
                  <m:oMath xmlns:m="http://schemas.openxmlformats.org/officeDocument/2006/math">
                    <m:r>
                      <a:rPr lang="en-US" b="0" i="1" smtClean="0">
                        <a:latin typeface="Cambria Math"/>
                      </a:rPr>
                      <m:t>𝑠</m:t>
                    </m:r>
                    <m:r>
                      <a:rPr lang="en-US" b="0" i="1" smtClean="0">
                        <a:latin typeface="Cambria Math"/>
                      </a:rPr>
                      <m:t>=3, </m:t>
                    </m:r>
                    <m:r>
                      <a:rPr lang="en-US" b="0" i="1" smtClean="0">
                        <a:latin typeface="Cambria Math"/>
                      </a:rPr>
                      <m:t>𝑡</m:t>
                    </m:r>
                    <m:r>
                      <a:rPr lang="en-US" b="0" i="1" smtClean="0">
                        <a:latin typeface="Cambria Math"/>
                      </a:rPr>
                      <m:t>=1.</m:t>
                    </m:r>
                  </m:oMath>
                </a14:m>
                <a:endParaRPr lang="en-US" b="0" dirty="0"/>
              </a:p>
              <a:p>
                <a:pPr marL="628650" indent="-514350">
                  <a:buAutoNum type="alphaLcPeriod"/>
                </a:pPr>
                <a14:m>
                  <m:oMath xmlns:m="http://schemas.openxmlformats.org/officeDocument/2006/math">
                    <m:r>
                      <a:rPr lang="en-US" b="0" i="1" smtClean="0">
                        <a:latin typeface="Cambria Math"/>
                      </a:rPr>
                      <m:t>−2</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oMath>
                </a14:m>
                <a:endParaRPr lang="en-US" b="0" dirty="0"/>
              </a:p>
              <a:p>
                <a:pPr marL="628650" indent="-514350">
                  <a:buAutoNum type="alphaLcPeriod"/>
                </a:pPr>
                <a14:m>
                  <m:oMath xmlns:m="http://schemas.openxmlformats.org/officeDocument/2006/math">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oMath>
                </a14:m>
                <a:endParaRPr lang="en-US" b="0" dirty="0"/>
              </a:p>
              <a:p>
                <a:pPr marL="628650" indent="-514350">
                  <a:buAutoNum type="alphaLcPeriod"/>
                </a:pPr>
                <a:r>
                  <a:rPr lang="en-US" dirty="0"/>
                  <a:t>0</a:t>
                </a:r>
              </a:p>
              <a:p>
                <a:pPr marL="628650" indent="-514350">
                  <a:buAutoNum type="alphaLcPeriod"/>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oMath>
                </a14:m>
                <a:endParaRPr lang="en-US" b="0" dirty="0"/>
              </a:p>
              <a:p>
                <a:pPr marL="628650" indent="-514350">
                  <a:buAutoNum type="alphaLcPeriod"/>
                </a:pPr>
                <a14:m>
                  <m:oMath xmlns:m="http://schemas.openxmlformats.org/officeDocument/2006/math">
                    <m:r>
                      <a:rPr lang="en-US" b="0" i="1" smtClean="0">
                        <a:latin typeface="Cambria Math"/>
                      </a:rPr>
                      <m:t>2</m:t>
                    </m:r>
                    <m:sSup>
                      <m:sSupPr>
                        <m:ctrlPr>
                          <a:rPr lang="en-US" b="0" i="1" smtClean="0">
                            <a:latin typeface="Cambria Math" panose="02040503050406030204" pitchFamily="18" charset="0"/>
                          </a:rPr>
                        </m:ctrlPr>
                      </m:sSupPr>
                      <m:e>
                        <m:r>
                          <a:rPr lang="en-US" b="0" i="1" smtClean="0">
                            <a:latin typeface="Cambria Math"/>
                          </a:rPr>
                          <m:t>𝜎</m:t>
                        </m:r>
                      </m:e>
                      <m:sup>
                        <m:r>
                          <a:rPr lang="en-US" b="0" i="1" smtClean="0">
                            <a:latin typeface="Cambria Math"/>
                          </a:rPr>
                          <m:t>2</m:t>
                        </m:r>
                      </m:sup>
                    </m:sSup>
                  </m:oMath>
                </a14:m>
                <a:endParaRPr lang="en-US" dirty="0"/>
              </a:p>
              <a:p>
                <a:pPr marL="114300" indent="0" fontAlgn="ctr">
                  <a:buNone/>
                </a:pPr>
                <a:r>
                  <a:rPr lang="en-US" dirty="0"/>
                  <a:t>2. Are x and y  jointly stationary?  </a:t>
                </a:r>
              </a:p>
              <a:p>
                <a:pPr marL="114300" indent="0">
                  <a:buNone/>
                </a:pPr>
                <a:r>
                  <a:rPr lang="en-US" dirty="0"/>
                  <a:t>a. Yes</a:t>
                </a:r>
              </a:p>
              <a:p>
                <a:pPr marL="114300" indent="0">
                  <a:buNone/>
                </a:pPr>
                <a:r>
                  <a:rPr lang="en-US" dirty="0"/>
                  <a:t>b. No</a:t>
                </a:r>
              </a:p>
              <a:p>
                <a:pPr marL="114300" indent="0">
                  <a:buNone/>
                </a:pPr>
                <a:endParaRPr lang="en-US" dirty="0"/>
              </a:p>
              <a:p>
                <a:pPr marL="114300" indent="0">
                  <a:buNone/>
                </a:pPr>
                <a:endParaRPr lang="ru-RU" dirty="0"/>
              </a:p>
              <a:p>
                <a:pPr marL="114300" indent="0">
                  <a:buNone/>
                </a:pPr>
                <a:endParaRPr lang="en-US"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013791"/>
                <a:ext cx="10058400" cy="5565913"/>
              </a:xfrm>
              <a:blipFill>
                <a:blip r:embed="rId2"/>
                <a:stretch>
                  <a:fillRect b="-876"/>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52</a:t>
            </a:fld>
            <a:endParaRPr lang="en-US"/>
          </a:p>
        </p:txBody>
      </p:sp>
    </p:spTree>
    <p:extLst>
      <p:ext uri="{BB962C8B-B14F-4D97-AF65-F5344CB8AC3E}">
        <p14:creationId xmlns:p14="http://schemas.microsoft.com/office/powerpoint/2010/main" val="862095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1246909"/>
            <a:ext cx="10515600" cy="1916257"/>
          </a:xfrm>
        </p:spPr>
        <p:txBody>
          <a:bodyPr/>
          <a:lstStyle/>
          <a:p>
            <a:r>
              <a:rPr lang="en-US" dirty="0">
                <a:solidFill>
                  <a:schemeClr val="bg1">
                    <a:lumMod val="65000"/>
                  </a:schemeClr>
                </a:solidFill>
              </a:rPr>
              <a:t>Chapter 1</a:t>
            </a:r>
            <a:br>
              <a:rPr lang="en-US" dirty="0">
                <a:solidFill>
                  <a:schemeClr val="bg1">
                    <a:lumMod val="65000"/>
                  </a:schemeClr>
                </a:solidFill>
              </a:rPr>
            </a:br>
            <a:r>
              <a:rPr lang="en-US" dirty="0">
                <a:solidFill>
                  <a:schemeClr val="bg1">
                    <a:lumMod val="65000"/>
                  </a:schemeClr>
                </a:solidFill>
              </a:rPr>
              <a:t>Characteristics of Time Series</a:t>
            </a:r>
            <a:endParaRPr lang="ru-RU" dirty="0">
              <a:solidFill>
                <a:schemeClr val="bg1">
                  <a:lumMod val="65000"/>
                </a:schemeClr>
              </a:solidFill>
            </a:endParaRPr>
          </a:p>
        </p:txBody>
      </p:sp>
      <p:sp>
        <p:nvSpPr>
          <p:cNvPr id="5" name="Текст 4"/>
          <p:cNvSpPr>
            <a:spLocks noGrp="1"/>
          </p:cNvSpPr>
          <p:nvPr>
            <p:ph type="body" idx="1"/>
          </p:nvPr>
        </p:nvSpPr>
        <p:spPr>
          <a:xfrm>
            <a:off x="1676400" y="3758191"/>
            <a:ext cx="10515600" cy="1500187"/>
          </a:xfrm>
        </p:spPr>
        <p:txBody>
          <a:bodyPr>
            <a:normAutofit/>
          </a:bodyPr>
          <a:lstStyle/>
          <a:p>
            <a:r>
              <a:rPr lang="en-US" sz="4000" dirty="0">
                <a:solidFill>
                  <a:srgbClr val="C00000"/>
                </a:solidFill>
              </a:rPr>
              <a:t>1.4 Stationary Time Series</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53</a:t>
            </a:fld>
            <a:endParaRPr lang="en-US"/>
          </a:p>
        </p:txBody>
      </p:sp>
    </p:spTree>
    <p:extLst>
      <p:ext uri="{BB962C8B-B14F-4D97-AF65-F5344CB8AC3E}">
        <p14:creationId xmlns:p14="http://schemas.microsoft.com/office/powerpoint/2010/main" val="2377720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0959" y="402447"/>
            <a:ext cx="10515600" cy="1325563"/>
          </a:xfrm>
        </p:spPr>
        <p:txBody>
          <a:bodyPr/>
          <a:lstStyle/>
          <a:p>
            <a:r>
              <a:rPr lang="en-US" dirty="0"/>
              <a:t>Definitions</a:t>
            </a:r>
            <a:endParaRPr lang="ru-RU"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371669" y="1862946"/>
                <a:ext cx="5181600" cy="4444547"/>
              </a:xfrm>
              <a:ln>
                <a:solidFill>
                  <a:srgbClr val="0000FF"/>
                </a:solidFill>
              </a:ln>
            </p:spPr>
            <p:txBody>
              <a:bodyPr>
                <a:normAutofit fontScale="85000" lnSpcReduction="20000"/>
              </a:bodyPr>
              <a:lstStyle/>
              <a:p>
                <a:pPr marL="114300" indent="0" algn="just">
                  <a:buNone/>
                </a:pPr>
                <a:r>
                  <a:rPr lang="en-US" b="1" u="sng" dirty="0"/>
                  <a:t>Definition 1.6 </a:t>
                </a:r>
                <a:r>
                  <a:rPr lang="en-US" i="1" dirty="0"/>
                  <a:t>A strictly stationary time series</a:t>
                </a:r>
                <a:r>
                  <a:rPr lang="en-US" dirty="0"/>
                  <a:t> is one for which the probabilistic</a:t>
                </a:r>
              </a:p>
              <a:p>
                <a:pPr marL="114300" indent="0" algn="just">
                  <a:buNone/>
                </a:pPr>
                <a:r>
                  <a:rPr lang="en-US" dirty="0"/>
                  <a:t>behavior of every collection of values</a:t>
                </a:r>
              </a:p>
              <a:p>
                <a:pPr marL="114300" indent="0" algn="just">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1</m:t>
                                  </m:r>
                                </m:sub>
                              </m:sSub>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2</m:t>
                                  </m:r>
                                </m:sub>
                              </m:sSub>
                            </m:sub>
                          </m:sSub>
                          <m:r>
                            <a:rPr lang="en-US" i="1">
                              <a:latin typeface="Cambria Math"/>
                            </a:rPr>
                            <m:t>,…, </m:t>
                          </m:r>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𝑘</m:t>
                                  </m:r>
                                </m:sub>
                              </m:sSub>
                            </m:sub>
                          </m:sSub>
                        </m:e>
                      </m:d>
                    </m:oMath>
                  </m:oMathPara>
                </a14:m>
                <a:endParaRPr lang="en-US" b="0" dirty="0"/>
              </a:p>
              <a:p>
                <a:pPr marL="114300" indent="0" algn="just">
                  <a:buNone/>
                </a:pPr>
                <a:r>
                  <a:rPr lang="en-US" dirty="0"/>
                  <a:t>is identical to that of the time shifted set</a:t>
                </a:r>
              </a:p>
              <a:p>
                <a:pPr marL="114300" indent="0" algn="just">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1</m:t>
                                  </m:r>
                                </m:sub>
                              </m:sSub>
                              <m:r>
                                <a:rPr lang="en-US" b="0" i="1" smtClean="0">
                                  <a:latin typeface="Cambria Math"/>
                                </a:rPr>
                                <m:t>+</m:t>
                              </m:r>
                              <m:r>
                                <a:rPr lang="en-US" b="0" i="1" smtClean="0">
                                  <a:latin typeface="Cambria Math"/>
                                </a:rPr>
                                <m:t>h</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2</m:t>
                                  </m:r>
                                </m:sub>
                              </m:sSub>
                              <m:r>
                                <a:rPr lang="en-US" b="0" i="1" smtClean="0">
                                  <a:latin typeface="Cambria Math"/>
                                </a:rPr>
                                <m:t>+</m:t>
                              </m:r>
                              <m:r>
                                <a:rPr lang="en-US" b="0" i="1" smtClean="0">
                                  <a:latin typeface="Cambria Math"/>
                                </a:rPr>
                                <m:t>h</m:t>
                              </m:r>
                            </m:sub>
                          </m:sSub>
                          <m:r>
                            <a:rPr lang="en-US" i="1">
                              <a:latin typeface="Cambria Math"/>
                            </a:rPr>
                            <m:t>,…, </m:t>
                          </m:r>
                          <m:sSub>
                            <m:sSubPr>
                              <m:ctrlPr>
                                <a:rPr lang="en-US" i="1">
                                  <a:latin typeface="Cambria Math" panose="02040503050406030204" pitchFamily="18" charset="0"/>
                                </a:rPr>
                              </m:ctrlPr>
                            </m:sSubPr>
                            <m:e>
                              <m:r>
                                <a:rPr lang="en-US" i="1">
                                  <a:latin typeface="Cambria Math"/>
                                </a:rPr>
                                <m:t>𝑥</m:t>
                              </m:r>
                            </m:e>
                            <m:sub>
                              <m:sSub>
                                <m:sSubPr>
                                  <m:ctrlPr>
                                    <a:rPr lang="en-US" b="0" i="1" smtClean="0">
                                      <a:latin typeface="Cambria Math" panose="02040503050406030204" pitchFamily="18" charset="0"/>
                                    </a:rPr>
                                  </m:ctrlPr>
                                </m:sSubPr>
                                <m:e>
                                  <m:r>
                                    <a:rPr lang="en-US" i="1">
                                      <a:latin typeface="Cambria Math"/>
                                    </a:rPr>
                                    <m:t>𝑡</m:t>
                                  </m:r>
                                </m:e>
                                <m:sub>
                                  <m:r>
                                    <a:rPr lang="en-US" i="1">
                                      <a:latin typeface="Cambria Math"/>
                                    </a:rPr>
                                    <m:t>𝑘</m:t>
                                  </m:r>
                                </m:sub>
                              </m:sSub>
                              <m:r>
                                <a:rPr lang="en-US" b="0" i="1" smtClean="0">
                                  <a:latin typeface="Cambria Math"/>
                                </a:rPr>
                                <m:t>+</m:t>
                              </m:r>
                              <m:r>
                                <a:rPr lang="en-US" b="0" i="1" smtClean="0">
                                  <a:latin typeface="Cambria Math"/>
                                </a:rPr>
                                <m:t>h</m:t>
                              </m:r>
                            </m:sub>
                          </m:sSub>
                        </m:e>
                      </m:d>
                      <m:r>
                        <a:rPr lang="en-US" b="0" i="1" smtClean="0">
                          <a:latin typeface="Cambria Math"/>
                        </a:rPr>
                        <m:t>.</m:t>
                      </m:r>
                    </m:oMath>
                  </m:oMathPara>
                </a14:m>
                <a:endParaRPr lang="en-US" dirty="0"/>
              </a:p>
              <a:p>
                <a:pPr marL="114300" indent="0" algn="just">
                  <a:buNone/>
                </a:pPr>
                <a:r>
                  <a:rPr lang="en-US" dirty="0"/>
                  <a:t>That is,</a:t>
                </a:r>
              </a:p>
              <a:p>
                <a:pPr marL="114300" indent="0" algn="just">
                  <a:buNone/>
                </a:pPr>
                <a:r>
                  <a:rPr lang="en-US" dirty="0" err="1"/>
                  <a:t>Pr</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𝑥</m:t>
                            </m:r>
                          </m:e>
                          <m:sub>
                            <m:sSub>
                              <m:sSubPr>
                                <m:ctrlPr>
                                  <a:rPr lang="en-US" i="1">
                                    <a:latin typeface="Cambria Math" panose="02040503050406030204" pitchFamily="18" charset="0"/>
                                  </a:rPr>
                                </m:ctrlPr>
                              </m:sSubPr>
                              <m:e>
                                <m:r>
                                  <a:rPr lang="en-US" b="0" i="1" smtClean="0">
                                    <a:latin typeface="Cambria Math"/>
                                  </a:rPr>
                                  <m:t> </m:t>
                                </m:r>
                                <m:r>
                                  <a:rPr lang="en-US" i="1">
                                    <a:latin typeface="Cambria Math"/>
                                  </a:rPr>
                                  <m:t>𝑡</m:t>
                                </m:r>
                              </m:e>
                              <m:sub>
                                <m:r>
                                  <a:rPr lang="en-US" i="1">
                                    <a:latin typeface="Cambria Math"/>
                                  </a:rPr>
                                  <m:t>1</m:t>
                                </m:r>
                              </m:sub>
                            </m:sSub>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1</m:t>
                            </m:r>
                          </m:sub>
                        </m:sSub>
                        <m:r>
                          <a:rPr lang="en-US" i="1">
                            <a:latin typeface="Cambria Math"/>
                          </a:rPr>
                          <m:t>,</m:t>
                        </m:r>
                        <m:sSub>
                          <m:sSubPr>
                            <m:ctrlPr>
                              <a:rPr lang="en-US" i="1">
                                <a:latin typeface="Cambria Math" panose="02040503050406030204" pitchFamily="18" charset="0"/>
                              </a:rPr>
                            </m:ctrlPr>
                          </m:sSubPr>
                          <m:e>
                            <m:r>
                              <a:rPr lang="en-US" i="1">
                                <a:latin typeface="Cambria Math"/>
                              </a:rPr>
                              <m:t>𝑥</m:t>
                            </m:r>
                          </m:e>
                          <m:sub>
                            <m:sSub>
                              <m:sSubPr>
                                <m:ctrlPr>
                                  <a:rPr lang="en-US" i="1">
                                    <a:latin typeface="Cambria Math" panose="02040503050406030204" pitchFamily="18" charset="0"/>
                                  </a:rPr>
                                </m:ctrlPr>
                              </m:sSubPr>
                              <m:e>
                                <m:r>
                                  <a:rPr lang="en-US" i="1">
                                    <a:latin typeface="Cambria Math"/>
                                  </a:rPr>
                                  <m:t>𝑡</m:t>
                                </m:r>
                              </m:e>
                              <m:sub>
                                <m:r>
                                  <a:rPr lang="en-US" i="1">
                                    <a:latin typeface="Cambria Math"/>
                                  </a:rPr>
                                  <m:t>2</m:t>
                                </m:r>
                              </m:sub>
                            </m:sSub>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2</m:t>
                            </m:r>
                          </m:sub>
                        </m:sSub>
                        <m:r>
                          <a:rPr lang="en-US" i="1">
                            <a:latin typeface="Cambria Math"/>
                          </a:rPr>
                          <m:t>,…, </m:t>
                        </m:r>
                        <m:sSub>
                          <m:sSubPr>
                            <m:ctrlPr>
                              <a:rPr lang="en-US" i="1">
                                <a:latin typeface="Cambria Math" panose="02040503050406030204" pitchFamily="18" charset="0"/>
                              </a:rPr>
                            </m:ctrlPr>
                          </m:sSubPr>
                          <m:e>
                            <m:r>
                              <a:rPr lang="en-US" i="1">
                                <a:latin typeface="Cambria Math"/>
                              </a:rPr>
                              <m:t>𝑥</m:t>
                            </m:r>
                          </m:e>
                          <m:sub>
                            <m:sSub>
                              <m:sSubPr>
                                <m:ctrlPr>
                                  <a:rPr lang="en-US" i="1">
                                    <a:latin typeface="Cambria Math" panose="02040503050406030204" pitchFamily="18" charset="0"/>
                                  </a:rPr>
                                </m:ctrlPr>
                              </m:sSubPr>
                              <m:e>
                                <m:r>
                                  <a:rPr lang="en-US" i="1">
                                    <a:latin typeface="Cambria Math"/>
                                  </a:rPr>
                                  <m:t>𝑡</m:t>
                                </m:r>
                              </m:e>
                              <m:sub>
                                <m:r>
                                  <a:rPr lang="en-US" i="1">
                                    <a:latin typeface="Cambria Math"/>
                                  </a:rPr>
                                  <m:t>𝑘</m:t>
                                </m:r>
                              </m:sub>
                            </m:sSub>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𝑘</m:t>
                            </m:r>
                          </m:sub>
                        </m:sSub>
                      </m:e>
                    </m:d>
                  </m:oMath>
                </a14:m>
                <a:endParaRPr lang="en-US" dirty="0"/>
              </a:p>
              <a:p>
                <a:pPr marL="114300" indent="0" algn="just">
                  <a:buNone/>
                </a:pPr>
                <a:r>
                  <a:rPr lang="en-US" dirty="0"/>
                  <a:t>for all </a:t>
                </a:r>
                <a14:m>
                  <m:oMath xmlns:m="http://schemas.openxmlformats.org/officeDocument/2006/math">
                    <m:r>
                      <a:rPr lang="en-US" b="0" i="1" smtClean="0">
                        <a:latin typeface="Cambria Math"/>
                      </a:rPr>
                      <m:t>𝑘</m:t>
                    </m:r>
                    <m:r>
                      <a:rPr lang="en-US" b="0" i="1" smtClean="0">
                        <a:latin typeface="Cambria Math"/>
                      </a:rPr>
                      <m:t>=1,2,…, </m:t>
                    </m:r>
                  </m:oMath>
                </a14:m>
                <a:r>
                  <a:rPr lang="en-US" dirty="0"/>
                  <a:t> all time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2</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𝑘</m:t>
                        </m:r>
                      </m:sub>
                    </m:sSub>
                  </m:oMath>
                </a14:m>
                <a:r>
                  <a:rPr lang="en-US" dirty="0"/>
                  <a:t>, all numbers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𝑘</m:t>
                        </m:r>
                      </m:sub>
                    </m:sSub>
                    <m:r>
                      <a:rPr lang="en-US" b="0" i="1" smtClean="0">
                        <a:latin typeface="Cambria Math"/>
                      </a:rPr>
                      <m:t>, </m:t>
                    </m:r>
                  </m:oMath>
                </a14:m>
                <a:r>
                  <a:rPr lang="en-US" dirty="0"/>
                  <a:t> and all time shifts </a:t>
                </a:r>
                <a14:m>
                  <m:oMath xmlns:m="http://schemas.openxmlformats.org/officeDocument/2006/math">
                    <m:r>
                      <a:rPr lang="en-US" b="0" i="1" smtClean="0">
                        <a:latin typeface="Cambria Math"/>
                      </a:rPr>
                      <m:t>h</m:t>
                    </m:r>
                    <m:r>
                      <a:rPr lang="en-US" b="0" i="1" smtClean="0">
                        <a:latin typeface="Cambria Math"/>
                      </a:rPr>
                      <m:t>=0, ±1, ±2,</m:t>
                    </m:r>
                  </m:oMath>
                </a14:m>
                <a:endParaRPr lang="en-US" dirty="0"/>
              </a:p>
              <a:p>
                <a:pPr marL="114300" indent="0" algn="just">
                  <a:buNone/>
                </a:pPr>
                <a:endParaRPr lang="en-US"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371669" y="1862946"/>
                <a:ext cx="5181600" cy="4444547"/>
              </a:xfrm>
              <a:blipFill rotWithShape="1">
                <a:blip r:embed="rId2"/>
                <a:stretch>
                  <a:fillRect t="-274" r="-1643"/>
                </a:stretch>
              </a:blipFill>
              <a:ln>
                <a:solidFill>
                  <a:srgbClr val="0000FF"/>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620069" y="1788303"/>
                <a:ext cx="5181600" cy="4481868"/>
              </a:xfrm>
              <a:ln>
                <a:solidFill>
                  <a:srgbClr val="0000FF"/>
                </a:solidFill>
              </a:ln>
            </p:spPr>
            <p:txBody>
              <a:bodyPr>
                <a:normAutofit fontScale="85000" lnSpcReduction="20000"/>
              </a:bodyPr>
              <a:lstStyle/>
              <a:p>
                <a:pPr marL="114300" indent="0" algn="just">
                  <a:buNone/>
                </a:pPr>
                <a:r>
                  <a:rPr lang="en-US" b="1" u="sng" dirty="0"/>
                  <a:t>Definition 1.7 </a:t>
                </a:r>
                <a:r>
                  <a:rPr lang="en-US" i="1" dirty="0"/>
                  <a:t>A weakly stationary time series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 </m:t>
                    </m:r>
                  </m:oMath>
                </a14:m>
                <a:r>
                  <a:rPr lang="en-US" dirty="0"/>
                  <a:t> is a finite variance process such that</a:t>
                </a:r>
              </a:p>
              <a:p>
                <a:pPr marL="114300" indent="0" algn="just">
                  <a:buNone/>
                </a:pPr>
                <a:r>
                  <a:rPr lang="en-US" dirty="0"/>
                  <a:t>(</a:t>
                </a:r>
                <a:r>
                  <a:rPr lang="en-US" dirty="0" err="1"/>
                  <a:t>i</a:t>
                </a:r>
                <a:r>
                  <a:rPr lang="en-US" dirty="0"/>
                  <a:t>) the mean value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𝑡</m:t>
                        </m:r>
                      </m:sub>
                    </m:sSub>
                  </m:oMath>
                </a14:m>
                <a:r>
                  <a:rPr lang="en-US" dirty="0"/>
                  <a:t> is constant and does not depend on time t , and</a:t>
                </a:r>
              </a:p>
              <a:p>
                <a:pPr marL="114300" indent="0" algn="just">
                  <a:buNone/>
                </a:pPr>
                <a:r>
                  <a:rPr lang="en-US" dirty="0"/>
                  <a:t>(ii) the </a:t>
                </a:r>
                <a:r>
                  <a:rPr lang="en-US" dirty="0" err="1"/>
                  <a:t>autocovariance</a:t>
                </a:r>
                <a:r>
                  <a:rPr lang="en-US" dirty="0"/>
                  <a:t> function, </a:t>
                </a:r>
                <a14:m>
                  <m:oMath xmlns:m="http://schemas.openxmlformats.org/officeDocument/2006/math">
                    <m:r>
                      <a:rPr lang="en-US" b="0" i="0" smtClean="0">
                        <a:latin typeface="Cambria Math"/>
                      </a:rPr>
                      <m:t> </m:t>
                    </m:r>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oMath>
                </a14:m>
                <a:r>
                  <a:rPr lang="en-US" dirty="0"/>
                  <a:t>depends on s and t only through their difference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r>
                      <a:rPr lang="en-US" b="0" i="1" smtClean="0">
                        <a:latin typeface="Cambria Math"/>
                      </a:rPr>
                      <m:t>.</m:t>
                    </m:r>
                  </m:oMath>
                </a14:m>
                <a:endParaRPr lang="en-US" dirty="0"/>
              </a:p>
              <a:p>
                <a:pPr marL="114300" indent="0" algn="just">
                  <a:buNone/>
                </a:pPr>
                <a:r>
                  <a:rPr lang="en-US" dirty="0"/>
                  <a:t>Henceforth, we will use the term </a:t>
                </a:r>
                <a:r>
                  <a:rPr lang="en-US" b="1" dirty="0"/>
                  <a:t>stationary</a:t>
                </a:r>
                <a:r>
                  <a:rPr lang="en-US" dirty="0"/>
                  <a:t> to mean weakly stationary; if a process is stationary in the strict sense, we will use the term strictly stationary.</a:t>
                </a:r>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620069" y="1788303"/>
                <a:ext cx="5181600" cy="4481868"/>
              </a:xfrm>
              <a:blipFill rotWithShape="1">
                <a:blip r:embed="rId3"/>
                <a:stretch>
                  <a:fillRect t="-271" r="-1643"/>
                </a:stretch>
              </a:blipFill>
              <a:ln>
                <a:solidFill>
                  <a:srgbClr val="0000FF"/>
                </a:solidFill>
              </a:ln>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54</a:t>
            </a:fld>
            <a:endParaRPr lang="en-US"/>
          </a:p>
        </p:txBody>
      </p:sp>
      <p:sp>
        <p:nvSpPr>
          <p:cNvPr id="6" name="Стрелка вправо 5"/>
          <p:cNvSpPr/>
          <p:nvPr/>
        </p:nvSpPr>
        <p:spPr>
          <a:xfrm>
            <a:off x="5673012" y="1959428"/>
            <a:ext cx="914400" cy="41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27954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3637" y="0"/>
            <a:ext cx="9798698" cy="903838"/>
          </a:xfrm>
        </p:spPr>
        <p:txBody>
          <a:bodyPr>
            <a:normAutofit/>
          </a:bodyPr>
          <a:lstStyle/>
          <a:p>
            <a:r>
              <a:rPr lang="en-US" sz="4000" dirty="0"/>
              <a:t>Properties of stationary series</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485192" y="783771"/>
                <a:ext cx="11238722" cy="3445329"/>
              </a:xfrm>
            </p:spPr>
            <p:txBody>
              <a:bodyPr>
                <a:normAutofit fontScale="92500"/>
              </a:bodyPr>
              <a:lstStyle/>
              <a:p>
                <a:r>
                  <a:rPr lang="en-US" dirty="0"/>
                  <a:t>Because the </a:t>
                </a:r>
                <a:r>
                  <a:rPr lang="en-US" b="1" dirty="0"/>
                  <a:t>mean function</a:t>
                </a:r>
                <a:r>
                  <a:rPr lang="en-US" dirty="0"/>
                  <a:t>, </a:t>
                </a:r>
                <a14:m>
                  <m:oMath xmlns:m="http://schemas.openxmlformats.org/officeDocument/2006/math">
                    <m:r>
                      <a:rPr lang="en-US" b="0" i="1" smtClean="0">
                        <a:latin typeface="Cambria Math"/>
                      </a:rPr>
                      <m:t>𝐸</m:t>
                    </m:r>
                    <m:sSub>
                      <m:sSubPr>
                        <m:ctrlPr>
                          <a:rPr lang="en-US" b="0" i="1" smtClean="0">
                            <a:latin typeface="Cambria Math" panose="02040503050406030204" pitchFamily="18" charset="0"/>
                          </a:rPr>
                        </m:ctrlPr>
                      </m:sSubPr>
                      <m:e>
                        <m:r>
                          <a:rPr lang="en-US" b="0" i="1" smtClean="0">
                            <a:latin typeface="Cambria Math"/>
                          </a:rPr>
                          <m:t>(</m:t>
                        </m:r>
                        <m:r>
                          <a:rPr lang="en-US" b="0" i="1" smtClean="0">
                            <a:latin typeface="Cambria Math"/>
                          </a:rPr>
                          <m:t>𝑥</m:t>
                        </m:r>
                      </m:e>
                      <m:sub>
                        <m:r>
                          <a:rPr lang="en-US" b="0" i="1" smtClean="0">
                            <a:latin typeface="Cambria Math"/>
                          </a:rPr>
                          <m:t>𝑡</m:t>
                        </m:r>
                      </m:sub>
                    </m:sSub>
                    <m:r>
                      <a:rPr lang="en-US" b="0" i="1" smtClean="0">
                        <a:latin typeface="Cambria Math"/>
                      </a:rPr>
                      <m:t>)</m:t>
                    </m:r>
                  </m:oMath>
                </a14:m>
                <a:r>
                  <a:rPr lang="en-US" dirty="0"/>
                  <a:t>, of a stationary time series is independent of time  </a:t>
                </a:r>
                <a:r>
                  <a:rPr lang="en-US" i="1" dirty="0"/>
                  <a:t>t</a:t>
                </a:r>
                <a:r>
                  <a:rPr lang="en-US" dirty="0"/>
                  <a:t> , we will write</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𝑡</m:t>
                          </m:r>
                        </m:sub>
                      </m:sSub>
                      <m:r>
                        <a:rPr lang="en-US" b="0" i="1" smtClean="0">
                          <a:latin typeface="Cambria Math"/>
                        </a:rPr>
                        <m:t>=</m:t>
                      </m:r>
                      <m:r>
                        <a:rPr lang="en-US" b="0" i="1" smtClean="0">
                          <a:latin typeface="Cambria Math"/>
                        </a:rPr>
                        <m:t>𝜇</m:t>
                      </m:r>
                    </m:oMath>
                  </m:oMathPara>
                </a14:m>
                <a:endParaRPr lang="en-US" dirty="0"/>
              </a:p>
              <a:p>
                <a:r>
                  <a:rPr lang="en-US" dirty="0"/>
                  <a:t>The </a:t>
                </a:r>
                <a:r>
                  <a:rPr lang="en-US" dirty="0" err="1"/>
                  <a:t>autocovariance</a:t>
                </a:r>
                <a:r>
                  <a:rPr lang="en-US" dirty="0"/>
                  <a:t> function </a:t>
                </a:r>
                <a:r>
                  <a:rPr lang="en-US" b="1" dirty="0"/>
                  <a:t>of a stationary time series </a:t>
                </a:r>
                <a:r>
                  <a:rPr lang="en-US" dirty="0"/>
                  <a:t>will be written as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oMath>
                  </m:oMathPara>
                </a14:m>
                <a:endParaRPr lang="en-US" b="0" dirty="0"/>
              </a:p>
              <a:p>
                <a:r>
                  <a:rPr lang="en-US" dirty="0"/>
                  <a:t>The autocorrelation function of a stationary time series will be written as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𝜌</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num>
                        <m:den>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0</m:t>
                              </m:r>
                            </m:e>
                          </m:d>
                        </m:den>
                      </m:f>
                      <m:r>
                        <a:rPr lang="en-US" b="0" i="1" smtClean="0">
                          <a:latin typeface="Cambria Math"/>
                        </a:rPr>
                        <m:t>.</m:t>
                      </m:r>
                    </m:oMath>
                  </m:oMathPara>
                </a14:m>
                <a:endParaRPr lang="en-US"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485192" y="783771"/>
                <a:ext cx="11238722" cy="3445329"/>
              </a:xfrm>
              <a:blipFill rotWithShape="1">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830424" y="4112467"/>
                <a:ext cx="10635343" cy="2307092"/>
              </a:xfrm>
            </p:spPr>
            <p:txBody>
              <a:bodyPr>
                <a:normAutofit fontScale="92500" lnSpcReduction="10000"/>
              </a:bodyPr>
              <a:lstStyle/>
              <a:p>
                <a:r>
                  <a:rPr lang="en-US" b="1" u="sng" dirty="0"/>
                  <a:t>Example 1.19  </a:t>
                </a:r>
                <a:r>
                  <a:rPr lang="en-US" dirty="0" err="1"/>
                  <a:t>Stationarity</a:t>
                </a:r>
                <a:r>
                  <a:rPr lang="en-US" dirty="0"/>
                  <a:t> of White Noise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sub>
                    </m:sSub>
                  </m:oMath>
                </a14:m>
                <a:endParaRPr lang="en-US" dirty="0"/>
              </a:p>
              <a:p>
                <a:pPr marL="114300" indent="0">
                  <a:buNone/>
                </a:pPr>
                <a:r>
                  <a:rPr lang="en-US" dirty="0"/>
                  <a:t>The mean and </a:t>
                </a:r>
                <a:r>
                  <a:rPr lang="en-US" dirty="0" err="1"/>
                  <a:t>autocovariance</a:t>
                </a:r>
                <a:r>
                  <a:rPr lang="en-US" dirty="0"/>
                  <a:t> functions of the white noise series are</a:t>
                </a:r>
              </a:p>
              <a:p>
                <a:pPr marL="11430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𝑤𝑡</m:t>
                        </m:r>
                      </m:sub>
                    </m:sSub>
                    <m:r>
                      <a:rPr lang="en-US" b="0" i="1" smtClean="0">
                        <a:latin typeface="Cambria Math"/>
                      </a:rPr>
                      <m:t>=0</m:t>
                    </m:r>
                  </m:oMath>
                </a14:m>
                <a:r>
                  <a:rPr lang="en-US" dirty="0"/>
                  <a:t> (does not depend on time)</a:t>
                </a:r>
              </a:p>
              <a:p>
                <a:pPr marL="11430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a:rPr>
                          <m:t>𝛾</m:t>
                        </m:r>
                      </m:e>
                      <m:sub>
                        <m:r>
                          <a:rPr lang="en-US" i="1">
                            <a:latin typeface="Cambria Math"/>
                          </a:rPr>
                          <m:t>𝑤</m:t>
                        </m:r>
                      </m:sub>
                    </m:sSub>
                    <m:d>
                      <m:dPr>
                        <m:ctrlPr>
                          <a:rPr lang="en-US" i="1">
                            <a:latin typeface="Cambria Math" panose="02040503050406030204" pitchFamily="18" charset="0"/>
                          </a:rPr>
                        </m:ctrlPr>
                      </m:dPr>
                      <m:e>
                        <m:r>
                          <a:rPr lang="en-US" i="1">
                            <a:latin typeface="Cambria Math"/>
                          </a:rPr>
                          <m:t>𝑠</m:t>
                        </m:r>
                        <m:r>
                          <a:rPr lang="en-US" i="1">
                            <a:latin typeface="Cambria Math"/>
                          </a:rPr>
                          <m:t>,</m:t>
                        </m:r>
                        <m:r>
                          <a:rPr lang="en-US" i="1">
                            <a:latin typeface="Cambria Math"/>
                          </a:rPr>
                          <m:t>𝑡</m:t>
                        </m:r>
                      </m:e>
                    </m:d>
                    <m:r>
                      <a:rPr lang="en-US" i="1">
                        <a:latin typeface="Cambria Math"/>
                      </a:rPr>
                      <m:t>=</m:t>
                    </m:r>
                    <m:r>
                      <a:rPr lang="en-US" i="1">
                        <a:latin typeface="Cambria Math"/>
                      </a:rPr>
                      <m:t>𝑐𝑜𝑣</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𝑤</m:t>
                            </m:r>
                          </m:e>
                          <m:sub>
                            <m:r>
                              <a:rPr lang="en-US" i="1">
                                <a:latin typeface="Cambria Math"/>
                              </a:rPr>
                              <m:t>𝑠</m:t>
                            </m:r>
                          </m:sub>
                        </m:sSub>
                        <m:r>
                          <a:rPr lang="en-US" i="1">
                            <a:latin typeface="Cambria Math"/>
                          </a:rPr>
                          <m:t>, </m:t>
                        </m:r>
                        <m:sSub>
                          <m:sSubPr>
                            <m:ctrlPr>
                              <a:rPr lang="en-US" i="1">
                                <a:latin typeface="Cambria Math" panose="02040503050406030204" pitchFamily="18" charset="0"/>
                              </a:rPr>
                            </m:ctrlPr>
                          </m:sSubPr>
                          <m:e>
                            <m:r>
                              <a:rPr lang="en-US" i="1">
                                <a:latin typeface="Cambria Math"/>
                              </a:rPr>
                              <m:t>𝑤</m:t>
                            </m:r>
                          </m:e>
                          <m:sub>
                            <m:r>
                              <a:rPr lang="en-US" i="1">
                                <a:latin typeface="Cambria Math"/>
                              </a:rPr>
                              <m:t>𝑡</m:t>
                            </m:r>
                          </m:sub>
                        </m:sSub>
                      </m:e>
                    </m:d>
                    <m:r>
                      <a:rPr lang="en-US" i="1">
                        <a:latin typeface="Cambria Math"/>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en-US" i="1">
                                    <a:latin typeface="Cambria Math"/>
                                  </a:rPr>
                                  <m:t>𝜎</m:t>
                                </m:r>
                              </m:e>
                              <m:sub>
                                <m:r>
                                  <a:rPr lang="en-US" i="1">
                                    <a:latin typeface="Cambria Math"/>
                                  </a:rPr>
                                  <m:t>𝑤</m:t>
                                </m:r>
                              </m:sub>
                              <m:sup>
                                <m:r>
                                  <a:rPr lang="en-US" i="1">
                                    <a:latin typeface="Cambria Math"/>
                                  </a:rPr>
                                  <m:t>2</m:t>
                                </m:r>
                              </m:sup>
                            </m:sSubSup>
                            <m:r>
                              <a:rPr lang="en-US" i="1">
                                <a:latin typeface="Cambria Math"/>
                              </a:rPr>
                              <m:t>,  </m:t>
                            </m:r>
                            <m:r>
                              <a:rPr lang="en-US" i="1">
                                <a:latin typeface="Cambria Math"/>
                              </a:rPr>
                              <m:t>𝑠</m:t>
                            </m:r>
                            <m:r>
                              <a:rPr lang="en-US" i="1">
                                <a:latin typeface="Cambria Math"/>
                              </a:rPr>
                              <m:t>=</m:t>
                            </m:r>
                            <m:r>
                              <a:rPr lang="en-US" i="1">
                                <a:latin typeface="Cambria Math"/>
                              </a:rPr>
                              <m:t>𝑡</m:t>
                            </m:r>
                            <m:r>
                              <a:rPr lang="en-US" i="1">
                                <a:latin typeface="Cambria Math"/>
                              </a:rPr>
                              <m:t>, </m:t>
                            </m:r>
                          </m:e>
                          <m:e>
                            <m:r>
                              <a:rPr lang="en-US" i="1">
                                <a:latin typeface="Cambria Math"/>
                              </a:rPr>
                              <m:t>0,  </m:t>
                            </m:r>
                            <m:r>
                              <a:rPr lang="en-US" i="1">
                                <a:latin typeface="Cambria Math"/>
                              </a:rPr>
                              <m:t>𝑠</m:t>
                            </m:r>
                            <m:r>
                              <a:rPr lang="en-US" i="1">
                                <a:latin typeface="Cambria Math"/>
                              </a:rPr>
                              <m:t>≠</m:t>
                            </m:r>
                            <m:r>
                              <a:rPr lang="en-US" i="1">
                                <a:latin typeface="Cambria Math"/>
                              </a:rPr>
                              <m:t>𝑡</m:t>
                            </m:r>
                            <m:r>
                              <a:rPr lang="en-US" i="1">
                                <a:latin typeface="Cambria Math"/>
                              </a:rPr>
                              <m:t>.</m:t>
                            </m:r>
                          </m:e>
                        </m:eqArr>
                      </m:e>
                    </m:d>
                  </m:oMath>
                </a14:m>
                <a:r>
                  <a:rPr lang="en-US" dirty="0"/>
                  <a:t> (depends only on </a:t>
                </a:r>
                <a14:m>
                  <m:oMath xmlns:m="http://schemas.openxmlformats.org/officeDocument/2006/math">
                    <m:r>
                      <a:rPr lang="en-US" b="0" i="1" smtClean="0">
                        <a:latin typeface="Cambria Math"/>
                      </a:rPr>
                      <m:t>|</m:t>
                    </m:r>
                    <m:r>
                      <a:rPr lang="en-US" b="0" i="1" smtClean="0">
                        <a:latin typeface="Cambria Math"/>
                      </a:rPr>
                      <m:t>𝑠</m:t>
                    </m:r>
                    <m:r>
                      <a:rPr lang="en-US" b="0" i="1" smtClean="0">
                        <a:latin typeface="Cambria Math"/>
                      </a:rPr>
                      <m:t>−</m:t>
                    </m:r>
                    <m:r>
                      <a:rPr lang="en-US" b="0" i="1" smtClean="0">
                        <a:latin typeface="Cambria Math"/>
                      </a:rPr>
                      <m:t>𝑡</m:t>
                    </m:r>
                    <m:r>
                      <a:rPr lang="en-US" b="0" i="1" smtClean="0">
                        <a:latin typeface="Cambria Math"/>
                      </a:rPr>
                      <m:t>|)</m:t>
                    </m:r>
                  </m:oMath>
                </a14:m>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830424" y="4112467"/>
                <a:ext cx="10635343" cy="2307092"/>
              </a:xfrm>
              <a:blipFill>
                <a:blip r:embed="rId3"/>
                <a:stretch>
                  <a:fillRect/>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55</a:t>
            </a:fld>
            <a:endParaRPr lang="en-US"/>
          </a:p>
        </p:txBody>
      </p:sp>
    </p:spTree>
    <p:extLst>
      <p:ext uri="{BB962C8B-B14F-4D97-AF65-F5344CB8AC3E}">
        <p14:creationId xmlns:p14="http://schemas.microsoft.com/office/powerpoint/2010/main" val="2083640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1844" y="0"/>
            <a:ext cx="10821956" cy="1325563"/>
          </a:xfrm>
        </p:spPr>
        <p:txBody>
          <a:bodyPr>
            <a:normAutofit/>
          </a:bodyPr>
          <a:lstStyle/>
          <a:p>
            <a:r>
              <a:rPr lang="en-US" sz="4000" dirty="0"/>
              <a:t>More examples of stationary and non-stationary time series</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838200" y="1203359"/>
                <a:ext cx="10515600" cy="5357462"/>
              </a:xfrm>
            </p:spPr>
            <p:txBody>
              <a:bodyPr>
                <a:noAutofit/>
              </a:bodyPr>
              <a:lstStyle/>
              <a:p>
                <a:r>
                  <a:rPr lang="en-US" b="1" u="sng" dirty="0"/>
                  <a:t>Example 1.21 </a:t>
                </a:r>
                <a:r>
                  <a:rPr lang="en-US" b="1" dirty="0"/>
                  <a:t>A Random Walk is Not Stationary </a:t>
                </a:r>
              </a:p>
              <a:p>
                <a:pPr marL="114300" indent="0">
                  <a:buNone/>
                </a:pPr>
                <a:r>
                  <a:rPr lang="en-US" dirty="0"/>
                  <a:t>A random walk is not stationary because its </a:t>
                </a:r>
                <a:r>
                  <a:rPr lang="en-US" dirty="0" err="1"/>
                  <a:t>autocovariance</a:t>
                </a:r>
                <a:r>
                  <a:rPr lang="en-US" dirty="0"/>
                  <a:t> function, </a:t>
                </a:r>
                <a14:m>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min</m:t>
                        </m:r>
                      </m:fName>
                      <m:e>
                        <m:d>
                          <m:dPr>
                            <m:begChr m:val="{"/>
                            <m:endChr m:val="}"/>
                            <m:ctrlPr>
                              <a:rPr lang="en-US" b="0" i="1" smtClean="0">
                                <a:latin typeface="Cambria Math" panose="02040503050406030204" pitchFamily="18" charset="0"/>
                              </a:rPr>
                            </m:ctrlPr>
                          </m:dPr>
                          <m:e>
                            <m:r>
                              <a:rPr lang="en-US" b="0" i="1" smtClean="0">
                                <a:latin typeface="Cambria Math"/>
                              </a:rPr>
                              <m:t>𝑠</m:t>
                            </m:r>
                            <m:r>
                              <a:rPr lang="en-US" b="0" i="1" smtClean="0">
                                <a:latin typeface="Cambria Math"/>
                              </a:rPr>
                              <m:t>,</m:t>
                            </m:r>
                            <m:r>
                              <a:rPr lang="en-US" b="0" i="1" smtClean="0">
                                <a:latin typeface="Cambria Math"/>
                              </a:rPr>
                              <m:t>𝑡</m:t>
                            </m:r>
                          </m:e>
                        </m:d>
                      </m:e>
                    </m:func>
                    <m:sSubSup>
                      <m:sSubSupPr>
                        <m:ctrlPr>
                          <a:rPr lang="en-US" b="0" i="1" smtClean="0">
                            <a:latin typeface="Cambria Math" panose="02040503050406030204" pitchFamily="18" charset="0"/>
                          </a:rPr>
                        </m:ctrlPr>
                      </m:sSubSupPr>
                      <m:e>
                        <m:r>
                          <a:rPr lang="en-US" b="0" i="1" smtClean="0">
                            <a:latin typeface="Cambria Math"/>
                          </a:rPr>
                          <m:t>𝜎</m:t>
                        </m:r>
                      </m:e>
                      <m:sub>
                        <m:r>
                          <a:rPr lang="en-US" b="0" i="1" smtClean="0">
                            <a:latin typeface="Cambria Math"/>
                          </a:rPr>
                          <m:t>𝑤</m:t>
                        </m:r>
                      </m:sub>
                      <m:sup>
                        <m:r>
                          <a:rPr lang="en-US" b="0" i="1" smtClean="0">
                            <a:latin typeface="Cambria Math"/>
                          </a:rPr>
                          <m:t>2</m:t>
                        </m:r>
                      </m:sup>
                    </m:sSubSup>
                    <m:r>
                      <a:rPr lang="en-US" b="0" i="1" smtClean="0">
                        <a:latin typeface="Cambria Math"/>
                      </a:rPr>
                      <m:t> </m:t>
                    </m:r>
                  </m:oMath>
                </a14:m>
                <a:r>
                  <a:rPr lang="en-US" dirty="0"/>
                  <a:t> depends on time.</a:t>
                </a:r>
              </a:p>
              <a:p>
                <a:pPr marL="114300" indent="0">
                  <a:buNone/>
                </a:pPr>
                <a:r>
                  <a:rPr lang="en-US" dirty="0"/>
                  <a:t>Also, the random walk with drift violates both conditions of Definition 1.7 because, as shown, the mean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𝑥𝑡</m:t>
                        </m:r>
                      </m:sub>
                    </m:sSub>
                    <m:r>
                      <a:rPr lang="en-US" b="0" i="1" smtClean="0">
                        <a:latin typeface="Cambria Math"/>
                      </a:rPr>
                      <m:t>=</m:t>
                    </m:r>
                    <m:r>
                      <a:rPr lang="en-US" b="0" i="1" smtClean="0">
                        <a:latin typeface="Cambria Math"/>
                      </a:rPr>
                      <m:t>𝛿</m:t>
                    </m:r>
                    <m:r>
                      <a:rPr lang="en-US" b="0" i="1" smtClean="0">
                        <a:latin typeface="Cambria Math"/>
                      </a:rPr>
                      <m:t>𝑡</m:t>
                    </m:r>
                  </m:oMath>
                </a14:m>
                <a:r>
                  <a:rPr lang="en-US" dirty="0"/>
                  <a:t> , is also a function of time t .</a:t>
                </a:r>
              </a:p>
              <a:p>
                <a:r>
                  <a:rPr lang="en-US" b="1" u="sng" dirty="0"/>
                  <a:t>Example 1.22 </a:t>
                </a:r>
                <a:r>
                  <a:rPr lang="en-US" b="1" dirty="0"/>
                  <a:t>Trend </a:t>
                </a:r>
                <a:r>
                  <a:rPr lang="en-US" b="1" dirty="0" err="1"/>
                  <a:t>Stationarity</a:t>
                </a:r>
                <a:endParaRPr lang="en-US" b="1" dirty="0"/>
              </a:p>
              <a:p>
                <a:pPr marL="114300" indent="0">
                  <a:buNone/>
                </a:pPr>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𝛼</m:t>
                    </m:r>
                    <m:r>
                      <a:rPr lang="en-US" b="0" i="1" smtClean="0">
                        <a:latin typeface="Cambria Math"/>
                      </a:rPr>
                      <m:t>+</m:t>
                    </m:r>
                    <m:r>
                      <a:rPr lang="en-US" b="0" i="1" smtClean="0">
                        <a:latin typeface="Cambria Math"/>
                      </a:rPr>
                      <m:t>𝛽</m:t>
                    </m:r>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m:t>
                    </m:r>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is stationary. </a:t>
                </a:r>
              </a:p>
              <a:p>
                <a:pPr marL="114300" indent="0">
                  <a:buNone/>
                </a:pPr>
                <a:r>
                  <a:rPr lang="en-US" dirty="0"/>
                  <a:t>Then</a:t>
                </a:r>
                <a14:m>
                  <m:oMath xmlns:m="http://schemas.openxmlformats.org/officeDocument/2006/math">
                    <m:r>
                      <a:rPr lang="en-US" b="0" i="0" smtClean="0">
                        <a:latin typeface="Cambria Math"/>
                      </a:rPr>
                      <m:t> </m:t>
                    </m:r>
                    <m:r>
                      <m:rPr>
                        <m:sty m:val="p"/>
                      </m:rPr>
                      <a:rPr lang="en-US" b="0" i="0" smtClean="0">
                        <a:latin typeface="Cambria Math"/>
                      </a:rPr>
                      <m:t>mean</m:t>
                    </m:r>
                    <m:r>
                      <a:rPr lang="en-US" b="0" i="0" smtClean="0">
                        <a:latin typeface="Cambria Math"/>
                      </a:rPr>
                      <m:t> </m:t>
                    </m:r>
                    <m:r>
                      <m:rPr>
                        <m:sty m:val="p"/>
                      </m:rPr>
                      <a:rPr lang="en-US" b="0" i="0" smtClean="0">
                        <a:latin typeface="Cambria Math"/>
                      </a:rPr>
                      <m:t>function</m:t>
                    </m:r>
                    <m:r>
                      <a:rPr lang="en-US" b="0" i="0" smtClean="0">
                        <a:latin typeface="Cambria Math"/>
                      </a:rPr>
                      <m:t>  </m:t>
                    </m:r>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𝑥𝑡</m:t>
                        </m:r>
                      </m:sub>
                    </m:sSub>
                    <m:r>
                      <a:rPr lang="en-US" b="0" i="1" smtClean="0">
                        <a:latin typeface="Cambria Math"/>
                      </a:rPr>
                      <m:t>=</m:t>
                    </m:r>
                    <m:r>
                      <a:rPr lang="en-US" b="0" i="1" smtClean="0">
                        <a:latin typeface="Cambria Math"/>
                      </a:rPr>
                      <m:t>𝛼</m:t>
                    </m:r>
                    <m:r>
                      <a:rPr lang="en-US" b="0" i="1" smtClean="0">
                        <a:latin typeface="Cambria Math"/>
                      </a:rPr>
                      <m:t>+</m:t>
                    </m:r>
                    <m:r>
                      <a:rPr lang="en-US" b="0" i="1" smtClean="0">
                        <a:latin typeface="Cambria Math"/>
                      </a:rPr>
                      <m:t>𝛽</m:t>
                    </m:r>
                    <m:r>
                      <a:rPr lang="en-US" b="0" i="1" smtClean="0">
                        <a:latin typeface="Cambria Math"/>
                      </a:rPr>
                      <m:t>𝑡</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𝜇</m:t>
                        </m:r>
                      </m:e>
                      <m:sub>
                        <m:r>
                          <a:rPr lang="en-US" b="0" i="1" smtClean="0">
                            <a:latin typeface="Cambria Math"/>
                          </a:rPr>
                          <m:t>𝑦</m:t>
                        </m:r>
                      </m:sub>
                    </m:sSub>
                  </m:oMath>
                </a14:m>
                <a:r>
                  <a:rPr lang="en-US" dirty="0"/>
                  <a:t> is not independent on time</a:t>
                </a:r>
              </a:p>
              <a:p>
                <a:pPr marL="114300" indent="0">
                  <a:buNone/>
                </a:pPr>
                <a:r>
                  <a:rPr lang="en-US" dirty="0"/>
                  <a:t>But </a:t>
                </a:r>
                <a:r>
                  <a:rPr lang="en-US" dirty="0" err="1"/>
                  <a:t>autocovariance</a:t>
                </a:r>
                <a:r>
                  <a:rPr lang="en-US" dirty="0"/>
                  <a:t>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m:t>
                        </m:r>
                      </m:sub>
                    </m:sSub>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𝑦</m:t>
                        </m:r>
                      </m:sub>
                    </m:sSub>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 </m:t>
                    </m:r>
                  </m:oMath>
                </a14:m>
                <a:r>
                  <a:rPr lang="en-US" dirty="0"/>
                  <a:t>is independent of time.</a:t>
                </a:r>
                <a:endParaRPr lang="ru-RU" dirty="0"/>
              </a:p>
              <a:p>
                <a:pPr marL="114300" indent="0">
                  <a:buNone/>
                </a:pPr>
                <a:endParaRPr lang="en-US"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838200" y="1203359"/>
                <a:ext cx="10515600" cy="5357462"/>
              </a:xfrm>
              <a:blipFill>
                <a:blip r:embed="rId3"/>
                <a:stretch>
                  <a:fillRect l="-116" r="-696" b="-1479"/>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56</a:t>
            </a:fld>
            <a:endParaRPr lang="en-US"/>
          </a:p>
        </p:txBody>
      </p:sp>
    </p:spTree>
    <p:extLst>
      <p:ext uri="{BB962C8B-B14F-4D97-AF65-F5344CB8AC3E}">
        <p14:creationId xmlns:p14="http://schemas.microsoft.com/office/powerpoint/2010/main" val="1421933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Заголовок 1"/>
              <p:cNvSpPr>
                <a:spLocks noGrp="1"/>
              </p:cNvSpPr>
              <p:nvPr>
                <p:ph type="title"/>
              </p:nvPr>
            </p:nvSpPr>
            <p:spPr>
              <a:xfrm>
                <a:off x="857250" y="0"/>
                <a:ext cx="9658350" cy="1325563"/>
              </a:xfrm>
            </p:spPr>
            <p:txBody>
              <a:bodyPr>
                <a:normAutofit/>
              </a:bodyPr>
              <a:lstStyle/>
              <a:p>
                <a:r>
                  <a:rPr lang="en-US" sz="4000" dirty="0"/>
                  <a:t>Several special properties of </a:t>
                </a:r>
                <a14:m>
                  <m:oMath xmlns:m="http://schemas.openxmlformats.org/officeDocument/2006/math">
                    <m:r>
                      <a:rPr lang="en-US" sz="4000" b="0" i="1" smtClean="0">
                        <a:latin typeface="Cambria Math"/>
                      </a:rPr>
                      <m:t>𝛾</m:t>
                    </m:r>
                    <m:r>
                      <a:rPr lang="en-US" sz="4000" b="0" i="1" smtClean="0">
                        <a:latin typeface="Cambria Math"/>
                      </a:rPr>
                      <m:t>(</m:t>
                    </m:r>
                    <m:r>
                      <a:rPr lang="en-US" sz="4000" b="0" i="1" smtClean="0">
                        <a:latin typeface="Cambria Math"/>
                      </a:rPr>
                      <m:t>h</m:t>
                    </m:r>
                    <m:r>
                      <a:rPr lang="en-US" sz="4000" b="0" i="1" smtClean="0">
                        <a:latin typeface="Cambria Math"/>
                      </a:rPr>
                      <m:t>)</m:t>
                    </m:r>
                  </m:oMath>
                </a14:m>
                <a:r>
                  <a:rPr lang="en-US" sz="4000" dirty="0"/>
                  <a:t> for a stationary process</a:t>
                </a:r>
                <a:endParaRPr lang="ru-RU" sz="4000" dirty="0"/>
              </a:p>
            </p:txBody>
          </p:sp>
        </mc:Choice>
        <mc:Fallback xmlns="">
          <p:sp>
            <p:nvSpPr>
              <p:cNvPr id="2" name="Заголовок 1"/>
              <p:cNvSpPr>
                <a:spLocks noGrp="1" noRot="1" noChangeAspect="1" noMove="1" noResize="1" noEditPoints="1" noAdjustHandles="1" noChangeArrowheads="1" noChangeShapeType="1" noTextEdit="1"/>
              </p:cNvSpPr>
              <p:nvPr>
                <p:ph type="title"/>
              </p:nvPr>
            </p:nvSpPr>
            <p:spPr>
              <a:xfrm>
                <a:off x="857250" y="0"/>
                <a:ext cx="9658350" cy="1325563"/>
              </a:xfrm>
              <a:blipFill>
                <a:blip r:embed="rId2"/>
                <a:stretch>
                  <a:fillRect l="-2273" t="-7834" b="-1474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476250" y="1635125"/>
                <a:ext cx="11353800" cy="4351338"/>
              </a:xfrm>
            </p:spPr>
            <p:txBody>
              <a:bodyPr/>
              <a:lstStyle/>
              <a:p>
                <a14:m>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oMath>
                </a14:m>
                <a:r>
                  <a:rPr lang="en-US" dirty="0"/>
                  <a:t> is non-negative definite, that is, for any </a:t>
                </a:r>
                <a14:m>
                  <m:oMath xmlns:m="http://schemas.openxmlformats.org/officeDocument/2006/math">
                    <m:r>
                      <a:rPr lang="en-US" b="0" i="1" smtClean="0">
                        <a:latin typeface="Cambria Math"/>
                      </a:rPr>
                      <m:t>𝑛</m:t>
                    </m:r>
                    <m:r>
                      <a:rPr lang="en-US" b="0" i="1" smtClean="0">
                        <a:latin typeface="Cambria Math"/>
                      </a:rPr>
                      <m:t>≥1,</m:t>
                    </m:r>
                  </m:oMath>
                </a14:m>
                <a:r>
                  <a:rPr lang="en-US" dirty="0"/>
                  <a:t> and constants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1</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𝑛</m:t>
                        </m:r>
                      </m:sub>
                    </m:sSub>
                    <m:r>
                      <a:rPr lang="en-US" b="0" i="1" smtClean="0">
                        <a:latin typeface="Cambria Math"/>
                      </a:rPr>
                      <m:t>.</m:t>
                    </m:r>
                  </m:oMath>
                </a14:m>
                <a:endParaRPr lang="en-US" b="0" dirty="0"/>
              </a:p>
              <a:p>
                <a:pPr marL="114300" indent="0">
                  <a:buNone/>
                </a:pPr>
                <a14:m>
                  <m:oMathPara xmlns:m="http://schemas.openxmlformats.org/officeDocument/2006/math">
                    <m:oMathParaPr>
                      <m:jc m:val="centerGroup"/>
                    </m:oMathParaPr>
                    <m:oMath xmlns:m="http://schemas.openxmlformats.org/officeDocument/2006/math">
                      <m:r>
                        <a:rPr lang="en-US" i="1">
                          <a:latin typeface="Cambria Math"/>
                        </a:rPr>
                        <m:t> </m:t>
                      </m:r>
                      <m:nary>
                        <m:naryPr>
                          <m:chr m:val="∑"/>
                          <m:ctrlPr>
                            <a:rPr lang="en-US" i="1">
                              <a:latin typeface="Cambria Math" panose="02040503050406030204" pitchFamily="18" charset="0"/>
                            </a:rPr>
                          </m:ctrlPr>
                        </m:naryPr>
                        <m:sub>
                          <m:r>
                            <m:rPr>
                              <m:brk m:alnAt="23"/>
                            </m:rPr>
                            <a:rPr lang="en-US" i="1">
                              <a:latin typeface="Cambria Math"/>
                            </a:rPr>
                            <m:t>𝑗</m:t>
                          </m:r>
                          <m:r>
                            <a:rPr lang="en-US" i="1">
                              <a:latin typeface="Cambria Math"/>
                            </a:rPr>
                            <m:t>=1</m:t>
                          </m:r>
                        </m:sub>
                        <m:sup>
                          <m:r>
                            <a:rPr lang="en-US" b="0" i="1" smtClean="0">
                              <a:latin typeface="Cambria Math"/>
                            </a:rPr>
                            <m:t>𝑛</m:t>
                          </m:r>
                        </m:sup>
                        <m:e>
                          <m:nary>
                            <m:naryPr>
                              <m:chr m:val="∑"/>
                              <m:ctrlPr>
                                <a:rPr lang="en-US" i="1">
                                  <a:latin typeface="Cambria Math" panose="02040503050406030204" pitchFamily="18" charset="0"/>
                                </a:rPr>
                              </m:ctrlPr>
                            </m:naryPr>
                            <m:sub>
                              <m:r>
                                <m:rPr>
                                  <m:brk m:alnAt="23"/>
                                </m:rPr>
                                <a:rPr lang="en-US" i="1">
                                  <a:latin typeface="Cambria Math"/>
                                </a:rPr>
                                <m:t>𝑘</m:t>
                              </m:r>
                              <m:r>
                                <a:rPr lang="en-US" i="1">
                                  <a:latin typeface="Cambria Math"/>
                                </a:rPr>
                                <m:t>=1</m:t>
                              </m:r>
                            </m:sub>
                            <m:sup>
                              <m:r>
                                <a:rPr lang="en-US" b="0" i="1" smtClean="0">
                                  <a:latin typeface="Cambria Math"/>
                                </a:rPr>
                                <m:t>𝑛</m:t>
                              </m:r>
                            </m:sup>
                            <m:e>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𝑎</m:t>
                                  </m:r>
                                </m:e>
                                <m:sub>
                                  <m:r>
                                    <a:rPr lang="en-US" b="0" i="1" smtClean="0">
                                      <a:latin typeface="Cambria Math"/>
                                    </a:rPr>
                                    <m:t>𝑘</m:t>
                                  </m:r>
                                </m:sub>
                              </m:sSub>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𝑗</m:t>
                                  </m:r>
                                  <m:r>
                                    <a:rPr lang="en-US" b="0" i="1" smtClean="0">
                                      <a:latin typeface="Cambria Math"/>
                                    </a:rPr>
                                    <m:t>−</m:t>
                                  </m:r>
                                  <m:r>
                                    <a:rPr lang="en-US" b="0" i="1" smtClean="0">
                                      <a:latin typeface="Cambria Math"/>
                                    </a:rPr>
                                    <m:t>𝑘</m:t>
                                  </m:r>
                                </m:e>
                              </m:d>
                              <m:r>
                                <a:rPr lang="en-US" b="0" i="1" smtClean="0">
                                  <a:latin typeface="Cambria Math"/>
                                </a:rPr>
                                <m:t>≥0</m:t>
                              </m:r>
                            </m:e>
                          </m:nary>
                        </m:e>
                      </m:nary>
                    </m:oMath>
                  </m:oMathPara>
                </a14:m>
                <a:endParaRPr lang="en-US" dirty="0"/>
              </a:p>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e>
                    </m:d>
                    <m:r>
                      <a:rPr lang="en-US" b="0" i="1" smtClean="0">
                        <a:latin typeface="Cambria Math"/>
                      </a:rPr>
                      <m:t>≤</m:t>
                    </m:r>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0</m:t>
                        </m:r>
                      </m:e>
                    </m:d>
                    <m:r>
                      <a:rPr lang="en-US" b="0" i="1" smtClean="0">
                        <a:latin typeface="Cambria Math"/>
                      </a:rPr>
                      <m:t>;</m:t>
                    </m:r>
                  </m:oMath>
                </a14:m>
                <a:endParaRPr lang="en-US" b="0" dirty="0"/>
              </a:p>
              <a:p>
                <a14:m>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m:t>
                        </m:r>
                        <m:r>
                          <a:rPr lang="en-US" b="0" i="1" smtClean="0">
                            <a:latin typeface="Cambria Math"/>
                          </a:rPr>
                          <m:t>h</m:t>
                        </m:r>
                      </m:e>
                    </m:d>
                    <m:r>
                      <a:rPr lang="en-US" b="0" i="1" smtClean="0">
                        <a:latin typeface="Cambria Math"/>
                      </a:rPr>
                      <m:t>;</m:t>
                    </m:r>
                  </m:oMath>
                </a14:m>
                <a:endParaRPr lang="en-US" b="0" dirty="0"/>
              </a:p>
              <a:p>
                <a:endParaRPr lang="ru-RU" dirty="0"/>
              </a:p>
              <a:p>
                <a:pPr marL="114300" indent="0">
                  <a:buNone/>
                </a:pPr>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476250" y="1635125"/>
                <a:ext cx="11353800" cy="4351338"/>
              </a:xfrm>
              <a:blipFill rotWithShape="1">
                <a:blip r:embed="rId3"/>
                <a:stretch>
                  <a:fillRect/>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57</a:t>
            </a:fld>
            <a:endParaRPr lang="en-US" dirty="0"/>
          </a:p>
        </p:txBody>
      </p:sp>
    </p:spTree>
    <p:extLst>
      <p:ext uri="{BB962C8B-B14F-4D97-AF65-F5344CB8AC3E}">
        <p14:creationId xmlns:p14="http://schemas.microsoft.com/office/powerpoint/2010/main" val="364234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7652" y="0"/>
            <a:ext cx="10254343" cy="847855"/>
          </a:xfrm>
        </p:spPr>
        <p:txBody>
          <a:bodyPr>
            <a:normAutofit/>
          </a:bodyPr>
          <a:lstStyle/>
          <a:p>
            <a:r>
              <a:rPr lang="en-US" sz="4000" dirty="0"/>
              <a:t>Joint stationarity</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427653" y="911225"/>
                <a:ext cx="5181600" cy="3436840"/>
              </a:xfrm>
            </p:spPr>
            <p:txBody>
              <a:bodyPr>
                <a:normAutofit/>
              </a:bodyPr>
              <a:lstStyle/>
              <a:p>
                <a:pPr algn="just"/>
                <a:r>
                  <a:rPr lang="en-US" b="1" u="sng" dirty="0"/>
                  <a:t>Definition 1.10 </a:t>
                </a:r>
                <a:r>
                  <a:rPr lang="en-US" dirty="0"/>
                  <a:t>Two time series,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 </m:t>
                    </m:r>
                  </m:oMath>
                </a14:m>
                <a:r>
                  <a:rPr lang="en-US" dirty="0"/>
                  <a:t>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are said to be </a:t>
                </a:r>
                <a:r>
                  <a:rPr lang="en-US" i="1" dirty="0"/>
                  <a:t>jointly stationary </a:t>
                </a:r>
                <a:r>
                  <a:rPr lang="en-US" dirty="0"/>
                  <a:t>if they are each stationary, and the cross-covariance function</a:t>
                </a:r>
              </a:p>
              <a:p>
                <a:pPr marL="11430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m:t>
                      </m:r>
                    </m:oMath>
                  </m:oMathPara>
                </a14:m>
                <a:endParaRPr lang="en-US" dirty="0"/>
              </a:p>
              <a:p>
                <a:pPr marL="114300" indent="0" algn="just">
                  <a:buNone/>
                </a:pPr>
                <a:r>
                  <a:rPr lang="en-US" dirty="0"/>
                  <a:t>is a function only of lag </a:t>
                </a:r>
                <a:r>
                  <a:rPr lang="en-US" i="1" dirty="0"/>
                  <a:t>h</a:t>
                </a:r>
                <a:endParaRPr lang="ru-RU" i="1"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427653" y="911225"/>
                <a:ext cx="5181600" cy="3436840"/>
              </a:xfrm>
              <a:blipFill rotWithShape="1">
                <a:blip r:embed="rId2"/>
                <a:stretch>
                  <a:fillRect l="-118" r="-247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060233" y="612645"/>
                <a:ext cx="5181600" cy="3194244"/>
              </a:xfrm>
            </p:spPr>
            <p:txBody>
              <a:bodyPr/>
              <a:lstStyle/>
              <a:p>
                <a:pPr algn="just"/>
                <a:r>
                  <a:rPr lang="en-US" b="1" u="sng" dirty="0"/>
                  <a:t>Definition 1.11 </a:t>
                </a:r>
                <a:r>
                  <a:rPr lang="en-US" dirty="0"/>
                  <a:t>The cross-correlation function (CCF) of jointly stationary time series ,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𝑡</m:t>
                        </m:r>
                      </m:sub>
                    </m:sSub>
                    <m:r>
                      <a:rPr lang="en-US" i="1">
                        <a:latin typeface="Cambria Math"/>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a:rPr>
                          <m:t>𝑦</m:t>
                        </m:r>
                      </m:e>
                      <m:sub>
                        <m:r>
                          <a:rPr lang="en-US" i="1">
                            <a:latin typeface="Cambria Math"/>
                          </a:rPr>
                          <m:t>𝑡</m:t>
                        </m:r>
                      </m:sub>
                    </m:sSub>
                  </m:oMath>
                </a14:m>
                <a:r>
                  <a:rPr lang="en-US" dirty="0"/>
                  <a:t>  is defined as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𝜌</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h</m:t>
                              </m:r>
                            </m:e>
                          </m:d>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m:t>
                                  </m:r>
                                </m:sub>
                              </m:sSub>
                              <m:d>
                                <m:dPr>
                                  <m:ctrlPr>
                                    <a:rPr lang="en-US" b="0" i="1" smtClean="0">
                                      <a:latin typeface="Cambria Math" panose="02040503050406030204" pitchFamily="18" charset="0"/>
                                    </a:rPr>
                                  </m:ctrlPr>
                                </m:dPr>
                                <m:e>
                                  <m:r>
                                    <a:rPr lang="en-US" b="0" i="1" smtClean="0">
                                      <a:latin typeface="Cambria Math"/>
                                    </a:rPr>
                                    <m:t>0</m:t>
                                  </m:r>
                                </m:e>
                              </m:d>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𝑦</m:t>
                                  </m:r>
                                </m:sub>
                              </m:sSub>
                              <m:d>
                                <m:dPr>
                                  <m:ctrlPr>
                                    <a:rPr lang="en-US" b="0" i="1" smtClean="0">
                                      <a:latin typeface="Cambria Math" panose="02040503050406030204" pitchFamily="18" charset="0"/>
                                    </a:rPr>
                                  </m:ctrlPr>
                                </m:dPr>
                                <m:e>
                                  <m:r>
                                    <a:rPr lang="en-US" b="0" i="1" smtClean="0">
                                      <a:latin typeface="Cambria Math"/>
                                    </a:rPr>
                                    <m:t>0</m:t>
                                  </m:r>
                                </m:e>
                              </m:d>
                            </m:e>
                          </m:rad>
                        </m:den>
                      </m:f>
                      <m:r>
                        <a:rPr lang="en-US" b="0" i="1" smtClean="0">
                          <a:latin typeface="Cambria Math"/>
                        </a:rPr>
                        <m:t>.</m:t>
                      </m:r>
                    </m:oMath>
                  </m:oMathPara>
                </a14:m>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060233" y="612645"/>
                <a:ext cx="5181600" cy="3194244"/>
              </a:xfrm>
              <a:blipFill rotWithShape="1">
                <a:blip r:embed="rId3"/>
                <a:stretch>
                  <a:fillRect r="-2471"/>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58</a:t>
            </a:fld>
            <a:endParaRPr lang="en-US"/>
          </a:p>
        </p:txBody>
      </p:sp>
      <mc:AlternateContent xmlns:mc="http://schemas.openxmlformats.org/markup-compatibility/2006" xmlns:a14="http://schemas.microsoft.com/office/drawing/2010/main">
        <mc:Choice Requires="a14">
          <p:sp>
            <p:nvSpPr>
              <p:cNvPr id="11" name="TextBox 10"/>
              <p:cNvSpPr txBox="1"/>
              <p:nvPr/>
            </p:nvSpPr>
            <p:spPr>
              <a:xfrm>
                <a:off x="970384" y="4267175"/>
                <a:ext cx="10394302" cy="2337948"/>
              </a:xfrm>
              <a:prstGeom prst="rect">
                <a:avLst/>
              </a:prstGeom>
              <a:noFill/>
            </p:spPr>
            <p:txBody>
              <a:bodyPr wrap="square" rtlCol="0">
                <a:spAutoFit/>
              </a:bodyPr>
              <a:lstStyle/>
              <a:p>
                <a:r>
                  <a:rPr lang="en-US" sz="2000" b="1" u="sng" dirty="0"/>
                  <a:t>Example 1.23 </a:t>
                </a:r>
                <a:r>
                  <a:rPr lang="en-US" sz="2000" b="1" dirty="0"/>
                  <a:t>Joint </a:t>
                </a:r>
                <a:r>
                  <a:rPr lang="en-US" sz="2000" b="1" dirty="0" err="1"/>
                  <a:t>Stationarity</a:t>
                </a:r>
                <a:endParaRPr lang="en-US" sz="2000" b="1" dirty="0"/>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oMath>
                </a14:m>
                <a:r>
                  <a:rPr lang="en-US" sz="2000" dirty="0"/>
                  <a:t> and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r>
                      <a:rPr lang="en-US" sz="2000" b="0" i="1" smtClean="0">
                        <a:latin typeface="Cambria Math"/>
                      </a:rPr>
                      <m:t>. </m:t>
                    </m:r>
                  </m:oMath>
                </a14:m>
                <a:endParaRPr lang="en-US" sz="2000" b="0" dirty="0"/>
              </a:p>
              <a:p>
                <a:r>
                  <a:rPr lang="en-US" sz="2000" b="0" dirty="0"/>
                  <a:t>We can calculate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m:t>
                        </m:r>
                      </m:sub>
                    </m:sSub>
                    <m:d>
                      <m:dPr>
                        <m:ctrlPr>
                          <a:rPr lang="en-US" sz="2000" b="0" i="1" smtClean="0">
                            <a:latin typeface="Cambria Math" panose="02040503050406030204" pitchFamily="18" charset="0"/>
                          </a:rPr>
                        </m:ctrlPr>
                      </m:dPr>
                      <m:e>
                        <m:r>
                          <a:rPr lang="en-US" sz="2000" b="0" i="1" smtClean="0">
                            <a:latin typeface="Cambria Math"/>
                          </a:rPr>
                          <m:t>0</m:t>
                        </m:r>
                      </m:e>
                    </m:d>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𝑦</m:t>
                        </m:r>
                      </m:sub>
                    </m:sSub>
                    <m:d>
                      <m:dPr>
                        <m:ctrlPr>
                          <a:rPr lang="en-US" sz="2000" b="0" i="1" smtClean="0">
                            <a:latin typeface="Cambria Math" panose="02040503050406030204" pitchFamily="18" charset="0"/>
                          </a:rPr>
                        </m:ctrlPr>
                      </m:dPr>
                      <m:e>
                        <m:r>
                          <a:rPr lang="en-US" sz="2000" b="0" i="1" smtClean="0">
                            <a:latin typeface="Cambria Math"/>
                          </a:rPr>
                          <m:t>0</m:t>
                        </m:r>
                      </m:e>
                    </m:d>
                    <m:r>
                      <a:rPr lang="en-US" sz="2000" b="0" i="1" smtClean="0">
                        <a:latin typeface="Cambria Math"/>
                      </a:rPr>
                      <m:t>=2</m:t>
                    </m:r>
                    <m:sSubSup>
                      <m:sSubSupPr>
                        <m:ctrlPr>
                          <a:rPr lang="en-US" sz="2000" b="0" i="1" smtClean="0">
                            <a:latin typeface="Cambria Math" panose="02040503050406030204" pitchFamily="18" charset="0"/>
                          </a:rPr>
                        </m:ctrlPr>
                      </m:sSubSupPr>
                      <m:e>
                        <m:r>
                          <a:rPr lang="en-US" sz="2000" b="0" i="1" smtClean="0">
                            <a:latin typeface="Cambria Math"/>
                          </a:rPr>
                          <m:t>𝜎</m:t>
                        </m:r>
                      </m:e>
                      <m:sub>
                        <m:r>
                          <a:rPr lang="en-US" sz="2000" b="0" i="1" smtClean="0">
                            <a:latin typeface="Cambria Math"/>
                          </a:rPr>
                          <m:t>𝑤</m:t>
                        </m:r>
                      </m:sub>
                      <m:sup>
                        <m:r>
                          <a:rPr lang="en-US" sz="2000" b="0" i="1" smtClean="0">
                            <a:latin typeface="Cambria Math"/>
                          </a:rPr>
                          <m:t>2</m:t>
                        </m:r>
                      </m:sup>
                    </m:sSubSup>
                  </m:oMath>
                </a14:m>
                <a:r>
                  <a:rPr lang="en-US" sz="2000" dirty="0"/>
                  <a:t> and </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a:rPr>
                          <m:t>𝛾</m:t>
                        </m:r>
                      </m:e>
                      <m:sub>
                        <m:r>
                          <a:rPr lang="en-US" sz="2000" b="0" i="1" dirty="0" smtClean="0">
                            <a:latin typeface="Cambria Math"/>
                          </a:rPr>
                          <m:t>𝑥</m:t>
                        </m:r>
                      </m:sub>
                    </m:sSub>
                    <m:d>
                      <m:dPr>
                        <m:ctrlPr>
                          <a:rPr lang="en-US" sz="2000" b="0" i="1" dirty="0" smtClean="0">
                            <a:latin typeface="Cambria Math" panose="02040503050406030204" pitchFamily="18" charset="0"/>
                          </a:rPr>
                        </m:ctrlPr>
                      </m:dPr>
                      <m:e>
                        <m:r>
                          <a:rPr lang="en-US" sz="2000" b="0" i="0" dirty="0" smtClean="0">
                            <a:latin typeface="Cambria Math"/>
                          </a:rPr>
                          <m:t>1</m:t>
                        </m:r>
                      </m:e>
                    </m:d>
                    <m:r>
                      <a:rPr lang="en-US" sz="2000" b="0" i="0" dirty="0" smtClean="0">
                        <a:latin typeface="Cambria Math"/>
                      </a:rPr>
                      <m:t>=</m:t>
                    </m:r>
                    <m:sSub>
                      <m:sSubPr>
                        <m:ctrlPr>
                          <a:rPr lang="en-US" sz="2000" b="0" i="1" dirty="0" smtClean="0">
                            <a:latin typeface="Cambria Math" panose="02040503050406030204" pitchFamily="18" charset="0"/>
                          </a:rPr>
                        </m:ctrlPr>
                      </m:sSubPr>
                      <m:e>
                        <m:r>
                          <a:rPr lang="en-US" sz="2000" b="0" i="1" dirty="0" smtClean="0">
                            <a:latin typeface="Cambria Math"/>
                          </a:rPr>
                          <m:t>𝛾</m:t>
                        </m:r>
                      </m:e>
                      <m:sub>
                        <m:r>
                          <a:rPr lang="en-US" sz="2000" b="0" i="1" dirty="0" smtClean="0">
                            <a:latin typeface="Cambria Math"/>
                          </a:rPr>
                          <m:t>𝑥</m:t>
                        </m:r>
                      </m:sub>
                    </m:sSub>
                    <m:d>
                      <m:dPr>
                        <m:ctrlPr>
                          <a:rPr lang="en-US" sz="2000" b="0" i="1" dirty="0" smtClean="0">
                            <a:latin typeface="Cambria Math" panose="02040503050406030204" pitchFamily="18" charset="0"/>
                          </a:rPr>
                        </m:ctrlPr>
                      </m:dPr>
                      <m:e>
                        <m:r>
                          <a:rPr lang="en-US" sz="2000" b="0" i="1" dirty="0" smtClean="0">
                            <a:latin typeface="Cambria Math"/>
                          </a:rPr>
                          <m:t>−1</m:t>
                        </m:r>
                      </m:e>
                    </m:d>
                    <m:r>
                      <a:rPr lang="en-US" sz="2000" b="0" i="1" dirty="0" smtClean="0">
                        <a:latin typeface="Cambria Math"/>
                      </a:rPr>
                      <m:t>=</m:t>
                    </m:r>
                    <m:sSubSup>
                      <m:sSubSupPr>
                        <m:ctrlPr>
                          <a:rPr lang="en-US" sz="2000" b="0" i="1" dirty="0" smtClean="0">
                            <a:latin typeface="Cambria Math" panose="02040503050406030204" pitchFamily="18" charset="0"/>
                          </a:rPr>
                        </m:ctrlPr>
                      </m:sSubSupPr>
                      <m:e>
                        <m:r>
                          <a:rPr lang="en-US" sz="2000" b="0" i="1" dirty="0" smtClean="0">
                            <a:latin typeface="Cambria Math"/>
                          </a:rPr>
                          <m:t>𝜎</m:t>
                        </m:r>
                      </m:e>
                      <m:sub>
                        <m:r>
                          <a:rPr lang="en-US" sz="2000" b="0" i="1" dirty="0" smtClean="0">
                            <a:latin typeface="Cambria Math"/>
                          </a:rPr>
                          <m:t>𝑤</m:t>
                        </m:r>
                      </m:sub>
                      <m:sup>
                        <m:r>
                          <a:rPr lang="en-US" sz="2000" b="0" i="1" dirty="0" smtClean="0">
                            <a:latin typeface="Cambria Math"/>
                          </a:rPr>
                          <m:t>2</m:t>
                        </m:r>
                      </m:sup>
                    </m:sSubSup>
                    <m:r>
                      <a:rPr lang="en-US" sz="2000" b="0" i="1" dirty="0" smtClean="0">
                        <a:latin typeface="Cambria Math"/>
                      </a:rPr>
                      <m:t>,</m:t>
                    </m:r>
                    <m:r>
                      <a:rPr lang="en-US" sz="2000" b="0" i="0" dirty="0" smtClean="0">
                        <a:latin typeface="Cambria Math"/>
                      </a:rPr>
                      <m:t> </m:t>
                    </m:r>
                    <m:sSub>
                      <m:sSubPr>
                        <m:ctrlPr>
                          <a:rPr lang="en-US" sz="2000" b="0" i="1" dirty="0" smtClean="0">
                            <a:latin typeface="Cambria Math" panose="02040503050406030204" pitchFamily="18" charset="0"/>
                          </a:rPr>
                        </m:ctrlPr>
                      </m:sSubPr>
                      <m:e>
                        <m:r>
                          <a:rPr lang="en-US" sz="2000" b="0" i="1" dirty="0" smtClean="0">
                            <a:latin typeface="Cambria Math"/>
                          </a:rPr>
                          <m:t>𝛾</m:t>
                        </m:r>
                      </m:e>
                      <m:sub>
                        <m:r>
                          <a:rPr lang="en-US" sz="2000" b="0" i="1" dirty="0" smtClean="0">
                            <a:latin typeface="Cambria Math"/>
                          </a:rPr>
                          <m:t>𝑦</m:t>
                        </m:r>
                      </m:sub>
                    </m:sSub>
                    <m:d>
                      <m:dPr>
                        <m:ctrlPr>
                          <a:rPr lang="en-US" sz="2000" b="0" i="1" dirty="0" smtClean="0">
                            <a:latin typeface="Cambria Math" panose="02040503050406030204" pitchFamily="18" charset="0"/>
                          </a:rPr>
                        </m:ctrlPr>
                      </m:dPr>
                      <m:e>
                        <m:r>
                          <a:rPr lang="en-US" sz="2000" b="0" i="1" dirty="0" smtClean="0">
                            <a:latin typeface="Cambria Math"/>
                          </a:rPr>
                          <m:t>1</m:t>
                        </m:r>
                      </m:e>
                    </m:d>
                    <m:r>
                      <a:rPr lang="en-US" sz="2000" b="0" i="1" dirty="0" smtClean="0">
                        <a:latin typeface="Cambria Math"/>
                      </a:rPr>
                      <m:t>=</m:t>
                    </m:r>
                    <m:sSub>
                      <m:sSubPr>
                        <m:ctrlPr>
                          <a:rPr lang="en-US" sz="2000" b="0" i="1" dirty="0" smtClean="0">
                            <a:latin typeface="Cambria Math" panose="02040503050406030204" pitchFamily="18" charset="0"/>
                          </a:rPr>
                        </m:ctrlPr>
                      </m:sSubPr>
                      <m:e>
                        <m:r>
                          <a:rPr lang="en-US" sz="2000" b="0" i="1" dirty="0" smtClean="0">
                            <a:latin typeface="Cambria Math"/>
                          </a:rPr>
                          <m:t>𝛾</m:t>
                        </m:r>
                      </m:e>
                      <m:sub>
                        <m:r>
                          <a:rPr lang="en-US" sz="2000" b="0" i="1" dirty="0" smtClean="0">
                            <a:latin typeface="Cambria Math"/>
                          </a:rPr>
                          <m:t>𝑦</m:t>
                        </m:r>
                      </m:sub>
                    </m:sSub>
                    <m:d>
                      <m:dPr>
                        <m:ctrlPr>
                          <a:rPr lang="en-US" sz="2000" b="0" i="1" dirty="0" smtClean="0">
                            <a:latin typeface="Cambria Math" panose="02040503050406030204" pitchFamily="18" charset="0"/>
                          </a:rPr>
                        </m:ctrlPr>
                      </m:dPr>
                      <m:e>
                        <m:r>
                          <a:rPr lang="en-US" sz="2000" b="0" i="1" dirty="0" smtClean="0">
                            <a:latin typeface="Cambria Math"/>
                          </a:rPr>
                          <m:t>−1</m:t>
                        </m:r>
                      </m:e>
                    </m:d>
                    <m:r>
                      <a:rPr lang="en-US" sz="2000" b="0" i="1" dirty="0" smtClean="0">
                        <a:latin typeface="Cambria Math"/>
                      </a:rPr>
                      <m:t>=−</m:t>
                    </m:r>
                    <m:sSubSup>
                      <m:sSubSupPr>
                        <m:ctrlPr>
                          <a:rPr lang="en-US" sz="2000" b="0" i="1" dirty="0" smtClean="0">
                            <a:latin typeface="Cambria Math" panose="02040503050406030204" pitchFamily="18" charset="0"/>
                          </a:rPr>
                        </m:ctrlPr>
                      </m:sSubSupPr>
                      <m:e>
                        <m:r>
                          <a:rPr lang="en-US" sz="2000" b="0" i="1" dirty="0" smtClean="0">
                            <a:latin typeface="Cambria Math"/>
                          </a:rPr>
                          <m:t>𝜎</m:t>
                        </m:r>
                      </m:e>
                      <m:sub>
                        <m:r>
                          <a:rPr lang="en-US" sz="2000" b="0" i="1" dirty="0" smtClean="0">
                            <a:latin typeface="Cambria Math"/>
                          </a:rPr>
                          <m:t>𝑤</m:t>
                        </m:r>
                      </m:sub>
                      <m:sup>
                        <m:r>
                          <a:rPr lang="en-US" sz="2000" b="0" i="1" dirty="0" smtClean="0">
                            <a:latin typeface="Cambria Math"/>
                          </a:rPr>
                          <m:t>2</m:t>
                        </m:r>
                      </m:sup>
                    </m:sSubSup>
                    <m:r>
                      <a:rPr lang="en-US" sz="2000" b="0" i="1" dirty="0" smtClean="0">
                        <a:latin typeface="Cambria Math"/>
                      </a:rPr>
                      <m:t>.</m:t>
                    </m:r>
                  </m:oMath>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𝑥𝑦</m:t>
                          </m:r>
                        </m:sub>
                      </m:sSub>
                      <m:d>
                        <m:dPr>
                          <m:ctrlPr>
                            <a:rPr lang="en-US" sz="2000" b="0" i="1" smtClean="0">
                              <a:latin typeface="Cambria Math" panose="02040503050406030204" pitchFamily="18" charset="0"/>
                            </a:rPr>
                          </m:ctrlPr>
                        </m:dPr>
                        <m:e>
                          <m:r>
                            <a:rPr lang="en-US" sz="2000" b="0" i="1" smtClean="0">
                              <a:latin typeface="Cambria Math"/>
                            </a:rPr>
                            <m:t>1</m:t>
                          </m:r>
                        </m:e>
                      </m:d>
                      <m:r>
                        <a:rPr lang="en-US" sz="2000" b="0" i="1" smtClean="0">
                          <a:latin typeface="Cambria Math"/>
                        </a:rPr>
                        <m:t>=</m:t>
                      </m:r>
                      <m:r>
                        <a:rPr lang="en-US" sz="2000" b="0" i="1" smtClean="0">
                          <a:latin typeface="Cambria Math"/>
                        </a:rPr>
                        <m:t>𝑐𝑜𝑣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𝑥</m:t>
                              </m:r>
                            </m:e>
                            <m:sub>
                              <m:r>
                                <a:rPr lang="en-US" sz="2000" b="0" i="1" smtClean="0">
                                  <a:latin typeface="Cambria Math"/>
                                </a:rPr>
                                <m:t>𝑡</m:t>
                              </m:r>
                              <m:r>
                                <a:rPr lang="ru-RU" sz="2000" b="0" i="1" smtClean="0">
                                  <a:latin typeface="Cambria Math" panose="02040503050406030204" pitchFamily="18" charset="0"/>
                                </a:rPr>
                                <m:t>+</m:t>
                              </m:r>
                              <m:r>
                                <a:rPr lang="en-US" sz="2000" b="0" i="1" smtClean="0">
                                  <a:latin typeface="Cambria Math"/>
                                </a:rPr>
                                <m:t>1</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𝑦</m:t>
                              </m:r>
                            </m:e>
                            <m:sub>
                              <m:r>
                                <a:rPr lang="en-US" sz="2000" b="0" i="1" smtClean="0">
                                  <a:latin typeface="Cambria Math"/>
                                </a:rPr>
                                <m:t>𝑡</m:t>
                              </m:r>
                            </m:sub>
                          </m:sSub>
                        </m:e>
                      </m:d>
                      <m:r>
                        <a:rPr lang="en-US" sz="2000" b="0" i="1" smtClean="0">
                          <a:latin typeface="Cambria Math"/>
                        </a:rPr>
                        <m:t>=</m:t>
                      </m:r>
                      <m:r>
                        <a:rPr lang="en-US" sz="2000" b="0" i="1" smtClean="0">
                          <a:latin typeface="Cambria Math"/>
                        </a:rPr>
                        <m:t>𝑐𝑜𝑣</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 </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sub>
                          </m:sSub>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𝑤</m:t>
                              </m:r>
                            </m:e>
                            <m:sub>
                              <m:r>
                                <a:rPr lang="en-US" sz="2000" b="0" i="1" smtClean="0">
                                  <a:latin typeface="Cambria Math"/>
                                </a:rPr>
                                <m:t>𝑡</m:t>
                              </m:r>
                              <m:r>
                                <a:rPr lang="en-US" sz="2000" b="0" i="1" smtClean="0">
                                  <a:latin typeface="Cambria Math"/>
                                </a:rPr>
                                <m:t>−1</m:t>
                              </m:r>
                            </m:sub>
                          </m:sSub>
                        </m:e>
                      </m:d>
                      <m:r>
                        <a:rPr lang="en-US" sz="2000" b="0" i="1" smtClean="0">
                          <a:latin typeface="Cambria Math"/>
                        </a:rPr>
                        <m:t>=</m:t>
                      </m:r>
                      <m:sSubSup>
                        <m:sSubSupPr>
                          <m:ctrlPr>
                            <a:rPr lang="en-US" sz="2000" b="0" i="1" smtClean="0">
                              <a:latin typeface="Cambria Math" panose="02040503050406030204" pitchFamily="18" charset="0"/>
                            </a:rPr>
                          </m:ctrlPr>
                        </m:sSubSupPr>
                        <m:e>
                          <m:r>
                            <a:rPr lang="en-US" sz="2000" b="0" i="1" smtClean="0">
                              <a:latin typeface="Cambria Math"/>
                            </a:rPr>
                            <m:t>𝜎</m:t>
                          </m:r>
                        </m:e>
                        <m:sub>
                          <m:r>
                            <a:rPr lang="en-US" sz="2000" b="0" i="1" smtClean="0">
                              <a:latin typeface="Cambria Math"/>
                            </a:rPr>
                            <m:t>𝑤</m:t>
                          </m:r>
                        </m:sub>
                        <m:sup>
                          <m:r>
                            <a:rPr lang="en-US" sz="2000" b="0" i="1" smtClean="0">
                              <a:latin typeface="Cambria Math"/>
                            </a:rPr>
                            <m:t>2</m:t>
                          </m:r>
                        </m:sup>
                      </m:sSubSup>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𝑥𝑦</m:t>
                          </m:r>
                        </m:sub>
                      </m:sSub>
                      <m:d>
                        <m:dPr>
                          <m:ctrlPr>
                            <a:rPr lang="en-US" sz="2000" b="0" i="1" smtClean="0">
                              <a:latin typeface="Cambria Math" panose="02040503050406030204" pitchFamily="18" charset="0"/>
                            </a:rPr>
                          </m:ctrlPr>
                        </m:dPr>
                        <m:e>
                          <m:r>
                            <a:rPr lang="en-US" sz="2000" b="0" i="1" smtClean="0">
                              <a:latin typeface="Cambria Math"/>
                            </a:rPr>
                            <m:t>0</m:t>
                          </m:r>
                        </m:e>
                      </m:d>
                      <m:r>
                        <a:rPr lang="en-US" sz="2000" b="0" i="1" smtClean="0">
                          <a:latin typeface="Cambria Math"/>
                        </a:rPr>
                        <m:t>=0, </m:t>
                      </m:r>
                      <m:sSub>
                        <m:sSubPr>
                          <m:ctrlPr>
                            <a:rPr lang="en-US" sz="2000" b="0" i="1" smtClean="0">
                              <a:latin typeface="Cambria Math" panose="02040503050406030204" pitchFamily="18" charset="0"/>
                            </a:rPr>
                          </m:ctrlPr>
                        </m:sSubPr>
                        <m:e>
                          <m:r>
                            <a:rPr lang="en-US" sz="2000" b="0" i="1" smtClean="0">
                              <a:latin typeface="Cambria Math"/>
                            </a:rPr>
                            <m:t>𝛾</m:t>
                          </m:r>
                        </m:e>
                        <m:sub>
                          <m:r>
                            <a:rPr lang="en-US" sz="2000" b="0" i="1" smtClean="0">
                              <a:latin typeface="Cambria Math"/>
                            </a:rPr>
                            <m:t>𝑥𝑦</m:t>
                          </m:r>
                        </m:sub>
                      </m:sSub>
                      <m:d>
                        <m:dPr>
                          <m:ctrlPr>
                            <a:rPr lang="en-US" sz="2000" b="0" i="1" smtClean="0">
                              <a:latin typeface="Cambria Math" panose="02040503050406030204" pitchFamily="18" charset="0"/>
                            </a:rPr>
                          </m:ctrlPr>
                        </m:dPr>
                        <m:e>
                          <m:r>
                            <a:rPr lang="en-US" sz="2000" b="0" i="1" smtClean="0">
                              <a:latin typeface="Cambria Math"/>
                            </a:rPr>
                            <m:t>−1</m:t>
                          </m:r>
                        </m:e>
                      </m:d>
                      <m:r>
                        <a:rPr lang="en-US" sz="2000" b="0" i="0" smtClean="0">
                          <a:latin typeface="Cambria Math"/>
                        </a:rPr>
                        <m:t>=−</m:t>
                      </m:r>
                      <m:sSubSup>
                        <m:sSubSupPr>
                          <m:ctrlPr>
                            <a:rPr lang="en-US" sz="2000" b="0" i="1" smtClean="0">
                              <a:latin typeface="Cambria Math" panose="02040503050406030204" pitchFamily="18" charset="0"/>
                            </a:rPr>
                          </m:ctrlPr>
                        </m:sSubSupPr>
                        <m:e>
                          <m:r>
                            <a:rPr lang="en-US" sz="2000" b="0" i="1" smtClean="0">
                              <a:latin typeface="Cambria Math"/>
                            </a:rPr>
                            <m:t>𝜎</m:t>
                          </m:r>
                        </m:e>
                        <m:sub>
                          <m:r>
                            <a:rPr lang="en-US" sz="2000" b="0" i="1" smtClean="0">
                              <a:latin typeface="Cambria Math"/>
                            </a:rPr>
                            <m:t>𝑤</m:t>
                          </m:r>
                        </m:sub>
                        <m:sup>
                          <m:r>
                            <a:rPr lang="en-US" sz="2000" b="0" i="1" smtClean="0">
                              <a:latin typeface="Cambria Math"/>
                            </a:rPr>
                            <m:t>2</m:t>
                          </m:r>
                        </m:sup>
                      </m:sSubSup>
                      <m:r>
                        <a:rPr lang="en-US" sz="2000" b="0" i="1" smtClean="0">
                          <a:latin typeface="Cambria Math"/>
                        </a:rPr>
                        <m:t>.</m:t>
                      </m:r>
                    </m:oMath>
                  </m:oMathPara>
                </a14:m>
                <a:endParaRPr lang="en-US" sz="2000" b="0" dirty="0"/>
              </a:p>
              <a:p>
                <a:r>
                  <a:rPr lang="en-US" sz="2000" dirty="0"/>
                  <a:t>So these series are joint stationary.</a:t>
                </a:r>
                <a:endParaRPr lang="en-US" sz="2000" b="0" dirty="0"/>
              </a:p>
              <a:p>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70384" y="4267175"/>
                <a:ext cx="10394302" cy="2337948"/>
              </a:xfrm>
              <a:prstGeom prst="rect">
                <a:avLst/>
              </a:prstGeom>
              <a:blipFill>
                <a:blip r:embed="rId4"/>
                <a:stretch>
                  <a:fillRect l="-587" t="-1302"/>
                </a:stretch>
              </a:blipFill>
            </p:spPr>
            <p:txBody>
              <a:bodyPr/>
              <a:lstStyle/>
              <a:p>
                <a:r>
                  <a:rPr lang="en-CA">
                    <a:noFill/>
                  </a:rPr>
                  <a:t> </a:t>
                </a:r>
              </a:p>
            </p:txBody>
          </p:sp>
        </mc:Fallback>
      </mc:AlternateContent>
    </p:spTree>
    <p:extLst>
      <p:ext uri="{BB962C8B-B14F-4D97-AF65-F5344CB8AC3E}">
        <p14:creationId xmlns:p14="http://schemas.microsoft.com/office/powerpoint/2010/main" val="4044471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p:sp>
        <p:nvSpPr>
          <p:cNvPr id="3" name="Текст 2"/>
          <p:cNvSpPr>
            <a:spLocks noGrp="1"/>
          </p:cNvSpPr>
          <p:nvPr>
            <p:ph type="body" idx="1"/>
          </p:nvPr>
        </p:nvSpPr>
        <p:spPr>
          <a:xfrm>
            <a:off x="1073020" y="1013791"/>
            <a:ext cx="10058400" cy="5565913"/>
          </a:xfrm>
        </p:spPr>
        <p:txBody>
          <a:bodyPr>
            <a:normAutofit/>
          </a:bodyPr>
          <a:lstStyle/>
          <a:p>
            <a:pPr marL="114300" indent="0">
              <a:buNone/>
            </a:pPr>
            <a:r>
              <a:rPr lang="en-US" dirty="0"/>
              <a:t>Stationarity</a:t>
            </a:r>
          </a:p>
          <a:p>
            <a:pPr marL="114300" indent="0" fontAlgn="ctr">
              <a:buNone/>
            </a:pPr>
            <a:r>
              <a:rPr lang="en-US" dirty="0"/>
              <a:t>1. If  a time series is weakly stationary then it is strictly stationary.</a:t>
            </a:r>
          </a:p>
          <a:p>
            <a:pPr marL="571500" lvl="1" indent="0" fontAlgn="ctr">
              <a:buNone/>
            </a:pPr>
            <a:r>
              <a:rPr lang="en-US" dirty="0"/>
              <a:t>a. True</a:t>
            </a:r>
          </a:p>
          <a:p>
            <a:pPr marL="571500" lvl="1" indent="0" fontAlgn="ctr">
              <a:buNone/>
            </a:pPr>
            <a:r>
              <a:rPr lang="en-US" dirty="0"/>
              <a:t>b. False</a:t>
            </a:r>
          </a:p>
          <a:p>
            <a:pPr marL="114300" indent="0" fontAlgn="ctr">
              <a:buNone/>
            </a:pPr>
            <a:r>
              <a:rPr lang="en-US" dirty="0"/>
              <a:t>2. If a time series is weakly stationary, then its mean function is constant.</a:t>
            </a:r>
          </a:p>
          <a:p>
            <a:pPr marL="571500" lvl="1" indent="0" fontAlgn="ctr">
              <a:buNone/>
            </a:pPr>
            <a:r>
              <a:rPr lang="en-US" dirty="0"/>
              <a:t>a. True</a:t>
            </a:r>
          </a:p>
          <a:p>
            <a:pPr marL="571500" lvl="1" indent="0" fontAlgn="ctr">
              <a:buNone/>
            </a:pPr>
            <a:r>
              <a:rPr lang="en-US" dirty="0"/>
              <a:t>b. False</a:t>
            </a:r>
          </a:p>
          <a:p>
            <a:pPr marL="114300" indent="0" fontAlgn="ctr">
              <a:buNone/>
            </a:pPr>
            <a:r>
              <a:rPr lang="en-US" dirty="0"/>
              <a:t>3. If a time series is strictly stationary then its mean function is  strictly increasing function.</a:t>
            </a:r>
          </a:p>
          <a:p>
            <a:pPr marL="571500" lvl="1" indent="0" fontAlgn="ctr">
              <a:buNone/>
            </a:pPr>
            <a:r>
              <a:rPr lang="en-US" dirty="0"/>
              <a:t>a. True</a:t>
            </a:r>
          </a:p>
          <a:p>
            <a:pPr marL="571500" lvl="1" indent="0" fontAlgn="ctr">
              <a:buNone/>
            </a:pPr>
            <a:r>
              <a:rPr lang="en-US" dirty="0"/>
              <a:t>b. False</a:t>
            </a:r>
          </a:p>
          <a:p>
            <a:pPr marL="114300" indent="0">
              <a:buNone/>
            </a:pPr>
            <a:endParaRPr lang="en-CA" dirty="0"/>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59</a:t>
            </a:fld>
            <a:endParaRPr lang="en-US"/>
          </a:p>
        </p:txBody>
      </p:sp>
    </p:spTree>
    <p:extLst>
      <p:ext uri="{BB962C8B-B14F-4D97-AF65-F5344CB8AC3E}">
        <p14:creationId xmlns:p14="http://schemas.microsoft.com/office/powerpoint/2010/main" val="397734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1000 &#10;Fig. 1.3. Speech recording of the syllable aaa • • • hhh sampled ar 10,000 points per second &#10;with n = 1020 poin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927" y="2586358"/>
            <a:ext cx="8908473" cy="4271642"/>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5"/>
          <p:cNvSpPr>
            <a:spLocks noGrp="1"/>
          </p:cNvSpPr>
          <p:nvPr>
            <p:ph type="title"/>
          </p:nvPr>
        </p:nvSpPr>
        <p:spPr/>
        <p:txBody>
          <a:bodyPr/>
          <a:lstStyle/>
          <a:p>
            <a:r>
              <a:rPr lang="en-US" dirty="0"/>
              <a:t>Example 1.3 Speech Data</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8" name="Текст 7"/>
          <p:cNvSpPr>
            <a:spLocks noGrp="1"/>
          </p:cNvSpPr>
          <p:nvPr>
            <p:ph type="body" idx="4294967295"/>
          </p:nvPr>
        </p:nvSpPr>
        <p:spPr>
          <a:xfrm>
            <a:off x="346364" y="1439430"/>
            <a:ext cx="10515600" cy="1500187"/>
          </a:xfrm>
        </p:spPr>
        <p:txBody>
          <a:bodyPr>
            <a:normAutofit/>
          </a:bodyPr>
          <a:lstStyle/>
          <a:p>
            <a:r>
              <a:rPr lang="en-US" sz="2000" dirty="0"/>
              <a:t>One current problem of great interest is computer recognition of speech, which would require  converting this particular signal into the recorded phrase. Spectral analysis can be used in this context to produce a signature of this phrase that can be compared with signatures of various library syllables to look for a match</a:t>
            </a:r>
          </a:p>
        </p:txBody>
      </p:sp>
    </p:spTree>
    <p:extLst>
      <p:ext uri="{BB962C8B-B14F-4D97-AF65-F5344CB8AC3E}">
        <p14:creationId xmlns:p14="http://schemas.microsoft.com/office/powerpoint/2010/main" val="1950058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1246909"/>
            <a:ext cx="10515600" cy="1916257"/>
          </a:xfrm>
        </p:spPr>
        <p:txBody>
          <a:bodyPr/>
          <a:lstStyle/>
          <a:p>
            <a:r>
              <a:rPr lang="en-US" dirty="0">
                <a:solidFill>
                  <a:schemeClr val="bg1">
                    <a:lumMod val="65000"/>
                  </a:schemeClr>
                </a:solidFill>
              </a:rPr>
              <a:t>Chapter 1</a:t>
            </a:r>
            <a:br>
              <a:rPr lang="en-US" dirty="0">
                <a:solidFill>
                  <a:schemeClr val="bg1">
                    <a:lumMod val="65000"/>
                  </a:schemeClr>
                </a:solidFill>
              </a:rPr>
            </a:br>
            <a:r>
              <a:rPr lang="en-US" dirty="0">
                <a:solidFill>
                  <a:schemeClr val="bg1">
                    <a:lumMod val="65000"/>
                  </a:schemeClr>
                </a:solidFill>
              </a:rPr>
              <a:t>Characteristics of Time Series</a:t>
            </a:r>
            <a:endParaRPr lang="ru-RU" dirty="0">
              <a:solidFill>
                <a:schemeClr val="bg1">
                  <a:lumMod val="65000"/>
                </a:schemeClr>
              </a:solidFill>
            </a:endParaRPr>
          </a:p>
        </p:txBody>
      </p:sp>
      <p:sp>
        <p:nvSpPr>
          <p:cNvPr id="5" name="Текст 4"/>
          <p:cNvSpPr>
            <a:spLocks noGrp="1"/>
          </p:cNvSpPr>
          <p:nvPr>
            <p:ph type="body" idx="1"/>
          </p:nvPr>
        </p:nvSpPr>
        <p:spPr>
          <a:xfrm>
            <a:off x="1676400" y="3758191"/>
            <a:ext cx="10515600" cy="1500187"/>
          </a:xfrm>
        </p:spPr>
        <p:txBody>
          <a:bodyPr>
            <a:normAutofit/>
          </a:bodyPr>
          <a:lstStyle/>
          <a:p>
            <a:r>
              <a:rPr lang="en-US" sz="4000" dirty="0">
                <a:solidFill>
                  <a:srgbClr val="C00000"/>
                </a:solidFill>
              </a:rPr>
              <a:t>1.5 Estimation of Correlation</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60</a:t>
            </a:fld>
            <a:endParaRPr lang="en-US"/>
          </a:p>
        </p:txBody>
      </p:sp>
    </p:spTree>
    <p:extLst>
      <p:ext uri="{BB962C8B-B14F-4D97-AF65-F5344CB8AC3E}">
        <p14:creationId xmlns:p14="http://schemas.microsoft.com/office/powerpoint/2010/main" val="3311079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1053128"/>
          </a:xfrm>
        </p:spPr>
        <p:txBody>
          <a:bodyPr>
            <a:normAutofit/>
          </a:bodyPr>
          <a:lstStyle/>
          <a:p>
            <a:r>
              <a:rPr lang="en-US" sz="4000" dirty="0"/>
              <a:t>Sample mean</a:t>
            </a:r>
            <a:r>
              <a:rPr lang="uk-UA" sz="4000" dirty="0"/>
              <a:t> </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838200" y="1119673"/>
                <a:ext cx="10563808" cy="5057290"/>
              </a:xfrm>
            </p:spPr>
            <p:txBody>
              <a:bodyPr/>
              <a:lstStyle/>
              <a:p>
                <a:r>
                  <a:rPr lang="en-US" dirty="0"/>
                  <a:t>To estimate mean function of stationary series, as usual, we use sample mean</a:t>
                </a:r>
              </a:p>
              <a:p>
                <a:pPr marL="11430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r>
                        <a:rPr lang="en-US" b="0" i="1" dirty="0" smtClean="0">
                          <a:latin typeface="Cambria Math"/>
                        </a:rPr>
                        <m:t>=</m:t>
                      </m:r>
                      <m:f>
                        <m:fPr>
                          <m:ctrlPr>
                            <a:rPr lang="en-US" b="0"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𝑛</m:t>
                          </m:r>
                        </m:den>
                      </m:f>
                      <m:nary>
                        <m:naryPr>
                          <m:chr m:val="∑"/>
                          <m:ctrlPr>
                            <a:rPr lang="en-US" b="0" i="1" dirty="0" smtClean="0">
                              <a:latin typeface="Cambria Math" panose="02040503050406030204" pitchFamily="18" charset="0"/>
                            </a:rPr>
                          </m:ctrlPr>
                        </m:naryPr>
                        <m:sub>
                          <m:r>
                            <m:rPr>
                              <m:brk m:alnAt="23"/>
                            </m:rPr>
                            <a:rPr lang="en-US" b="0" i="1" dirty="0" smtClean="0">
                              <a:latin typeface="Cambria Math"/>
                            </a:rPr>
                            <m:t>𝑡</m:t>
                          </m:r>
                          <m:r>
                            <a:rPr lang="en-US" b="0" i="1" dirty="0" smtClean="0">
                              <a:latin typeface="Cambria Math"/>
                            </a:rPr>
                            <m:t>=1</m:t>
                          </m:r>
                        </m:sub>
                        <m:sup>
                          <m:r>
                            <a:rPr lang="en-US" b="0" i="1" dirty="0" smtClean="0">
                              <a:latin typeface="Cambria Math"/>
                            </a:rPr>
                            <m:t>𝑛</m:t>
                          </m:r>
                        </m:sup>
                        <m:e>
                          <m:sSub>
                            <m:sSubPr>
                              <m:ctrlPr>
                                <a:rPr lang="en-US" b="0"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sub>
                          </m:sSub>
                        </m:e>
                      </m:nary>
                    </m:oMath>
                  </m:oMathPara>
                </a14:m>
                <a:endParaRPr lang="en-US" dirty="0"/>
              </a:p>
              <a:p>
                <a:r>
                  <a:rPr lang="en-US" b="1" dirty="0"/>
                  <a:t>Properties</a:t>
                </a:r>
                <a:r>
                  <a:rPr lang="en-US" dirty="0"/>
                  <a:t> of sample mean of stationary series: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𝐸</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a:rPr>
                                <m:t>𝑥</m:t>
                              </m:r>
                            </m:e>
                          </m:acc>
                        </m:e>
                      </m:d>
                      <m:r>
                        <a:rPr lang="en-US" b="0" i="1" smtClean="0">
                          <a:latin typeface="Cambria Math"/>
                        </a:rPr>
                        <m:t>=</m:t>
                      </m:r>
                      <m:r>
                        <a:rPr lang="en-US" b="0" i="1" smtClean="0">
                          <a:latin typeface="Cambria Math"/>
                        </a:rPr>
                        <m:t>𝜇</m:t>
                      </m:r>
                    </m:oMath>
                  </m:oMathPara>
                </a14:m>
                <a:endParaRPr lang="en-US" b="0" i="1" dirty="0">
                  <a:latin typeface="Cambria Math"/>
                </a:endParaRPr>
              </a:p>
              <a:p>
                <a:pPr marL="114300" indent="0">
                  <a:buNone/>
                </a:pPr>
                <a:endParaRPr lang="en-US" b="0" i="1" dirty="0">
                  <a:latin typeface="Cambria Math"/>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𝑣𝑎𝑟</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a:rPr>
                                <m:t>𝑥</m:t>
                              </m:r>
                            </m:e>
                          </m:acc>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𝑛</m:t>
                          </m:r>
                        </m:den>
                      </m:f>
                      <m:nary>
                        <m:naryPr>
                          <m:chr m:val="∑"/>
                          <m:ctrlPr>
                            <a:rPr lang="en-US" b="0" i="1" smtClean="0">
                              <a:latin typeface="Cambria Math" panose="02040503050406030204" pitchFamily="18" charset="0"/>
                            </a:rPr>
                          </m:ctrlPr>
                        </m:naryPr>
                        <m:sub>
                          <m:r>
                            <m:rPr>
                              <m:brk m:alnAt="23"/>
                            </m:rPr>
                            <a:rPr lang="en-US" b="0" i="1" smtClean="0">
                              <a:latin typeface="Cambria Math"/>
                            </a:rPr>
                            <m:t>h</m:t>
                          </m:r>
                          <m:r>
                            <a:rPr lang="en-US" b="0" i="1" smtClean="0">
                              <a:latin typeface="Cambria Math"/>
                            </a:rPr>
                            <m:t>=−</m:t>
                          </m:r>
                          <m:r>
                            <a:rPr lang="en-US" b="0" i="1" smtClean="0">
                              <a:latin typeface="Cambria Math"/>
                            </a:rPr>
                            <m:t>𝑛</m:t>
                          </m:r>
                        </m:sub>
                        <m:sup>
                          <m:r>
                            <a:rPr lang="en-US" b="0" i="1" smtClean="0">
                              <a:latin typeface="Cambria Math"/>
                            </a:rPr>
                            <m:t>𝑛</m:t>
                          </m:r>
                        </m:sup>
                        <m:e>
                          <m:d>
                            <m:dPr>
                              <m:ctrlPr>
                                <a:rPr lang="en-US" b="0" i="1" smtClean="0">
                                  <a:latin typeface="Cambria Math" panose="02040503050406030204" pitchFamily="18" charset="0"/>
                                </a:rPr>
                              </m:ctrlPr>
                            </m:dPr>
                            <m:e>
                              <m:r>
                                <a:rPr lang="en-US" b="0" i="1" smtClean="0">
                                  <a:latin typeface="Cambria Math"/>
                                </a:rPr>
                                <m:t>1−</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a:rPr>
                                        <m:t>h</m:t>
                                      </m:r>
                                    </m:e>
                                  </m:d>
                                </m:num>
                                <m:den>
                                  <m:r>
                                    <a:rPr lang="en-US" b="0" i="1" smtClean="0">
                                      <a:latin typeface="Cambria Math"/>
                                    </a:rPr>
                                    <m:t>𝑛</m:t>
                                  </m:r>
                                </m:den>
                              </m:f>
                            </m:e>
                          </m:d>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m:t>
                              </m:r>
                            </m:sub>
                          </m:sSub>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e>
                      </m:nary>
                    </m:oMath>
                  </m:oMathPara>
                </a14:m>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838200" y="1119673"/>
                <a:ext cx="10563808" cy="5057290"/>
              </a:xfrm>
              <a:blipFill rotWithShape="1">
                <a:blip r:embed="rId2"/>
                <a:stretch>
                  <a:fillRect/>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61</a:t>
            </a:fld>
            <a:endParaRPr lang="en-US"/>
          </a:p>
        </p:txBody>
      </p:sp>
    </p:spTree>
    <p:extLst>
      <p:ext uri="{BB962C8B-B14F-4D97-AF65-F5344CB8AC3E}">
        <p14:creationId xmlns:p14="http://schemas.microsoft.com/office/powerpoint/2010/main" val="2041725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013791"/>
                <a:ext cx="10058400" cy="5565913"/>
              </a:xfrm>
            </p:spPr>
            <p:txBody>
              <a:bodyPr>
                <a:normAutofit/>
              </a:bodyPr>
              <a:lstStyle/>
              <a:p>
                <a:pPr marL="114300" indent="0">
                  <a:buNone/>
                </a:pPr>
                <a:r>
                  <a:rPr lang="en-US" b="1" dirty="0"/>
                  <a:t>Sample mean</a:t>
                </a:r>
                <a:r>
                  <a:rPr lang="en-US" dirty="0"/>
                  <a:t>.</a:t>
                </a:r>
              </a:p>
              <a:p>
                <a:pPr marL="114300" indent="0">
                  <a:buNone/>
                </a:pPr>
                <a:r>
                  <a:rPr lang="en-US" dirty="0"/>
                  <a:t>Consider a sample of the series:</a:t>
                </a:r>
              </a:p>
              <a:p>
                <a:pPr marL="114300" indent="0">
                  <a:buNone/>
                </a:pPr>
                <a:endParaRPr lang="en-US" dirty="0"/>
              </a:p>
              <a:p>
                <a:pPr marL="114300" indent="0">
                  <a:buNone/>
                </a:pPr>
                <a:endParaRPr lang="en-US" dirty="0"/>
              </a:p>
              <a:p>
                <a:pPr marL="114300" indent="0">
                  <a:buNone/>
                </a:pPr>
                <a:r>
                  <a:rPr lang="en-US" dirty="0"/>
                  <a:t>Sample mean of this sample</a:t>
                </a:r>
                <a14:m>
                  <m:oMath xmlns:m="http://schemas.openxmlformats.org/officeDocument/2006/math">
                    <m:r>
                      <a:rPr lang="ru-RU" i="1">
                        <a:latin typeface="Cambria Math" panose="02040503050406030204" pitchFamily="18" charset="0"/>
                      </a:rPr>
                      <m:t> </m:t>
                    </m:r>
                  </m:oMath>
                </a14:m>
                <a:r>
                  <a:rPr lang="en-US" dirty="0"/>
                  <a:t>is equal to</a:t>
                </a:r>
                <a:endParaRPr lang="ru-RU" dirty="0"/>
              </a:p>
              <a:p>
                <a:pPr marL="628650" indent="-514350" fontAlgn="ctr">
                  <a:buAutoNum type="alphaLcPeriod"/>
                </a:pPr>
                <a:r>
                  <a:rPr lang="en-US" dirty="0"/>
                  <a:t>1</a:t>
                </a:r>
              </a:p>
              <a:p>
                <a:pPr marL="628650" indent="-514350" fontAlgn="ctr">
                  <a:buAutoNum type="alphaLcPeriod"/>
                </a:pPr>
                <a:r>
                  <a:rPr lang="en-US" dirty="0"/>
                  <a:t>0.3</a:t>
                </a:r>
              </a:p>
              <a:p>
                <a:pPr marL="628650" indent="-514350" fontAlgn="ctr">
                  <a:buAutoNum type="alphaLcPeriod"/>
                </a:pPr>
                <a:r>
                  <a:rPr lang="en-US" dirty="0"/>
                  <a:t>2.4</a:t>
                </a:r>
              </a:p>
              <a:p>
                <a:pPr marL="628650" indent="-514350" fontAlgn="ctr">
                  <a:buAutoNum type="alphaLcPeriod"/>
                </a:pPr>
                <a:r>
                  <a:rPr lang="en-US" dirty="0"/>
                  <a:t>-0.1</a:t>
                </a:r>
              </a:p>
              <a:p>
                <a:pPr marL="114300" indent="0">
                  <a:buNone/>
                </a:pPr>
                <a:endParaRPr lang="en-US" dirty="0"/>
              </a:p>
              <a:p>
                <a:pPr marL="114300" indent="0">
                  <a:buNone/>
                </a:pPr>
                <a:endParaRPr lang="en-US" dirty="0"/>
              </a:p>
              <a:p>
                <a:pPr marL="114300" indent="0">
                  <a:buNone/>
                </a:pPr>
                <a:endParaRPr lang="ru-RU" dirty="0"/>
              </a:p>
              <a:p>
                <a:pPr marL="114300" indent="0">
                  <a:buNone/>
                </a:pPr>
                <a:endParaRPr lang="en-US"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013791"/>
                <a:ext cx="10058400" cy="5565913"/>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62</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2056637" y="2293972"/>
              <a:ext cx="3506725"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tblGrid>
                  <a:tr h="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𝑥</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3387131764"/>
                  </p:ext>
                </p:extLst>
              </p:nvPr>
            </p:nvGraphicFramePr>
            <p:xfrm>
              <a:off x="2056637" y="2293972"/>
              <a:ext cx="3506725" cy="711200"/>
            </p:xfrm>
            <a:graphic>
              <a:graphicData uri="http://schemas.openxmlformats.org/drawingml/2006/table">
                <a:tbl>
                  <a:tblPr/>
                  <a:tblGrid>
                    <a:gridCol w="609905"/>
                    <a:gridCol w="609905"/>
                    <a:gridCol w="609905"/>
                    <a:gridCol w="609905"/>
                    <a:gridCol w="609905"/>
                    <a:gridCol w="457200"/>
                  </a:tblGrid>
                  <a:tr h="35560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476000" b="-36207"/>
                          </a:stretch>
                        </a:blipFill>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3727371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5057" y="141192"/>
            <a:ext cx="10515600" cy="959822"/>
          </a:xfrm>
        </p:spPr>
        <p:txBody>
          <a:bodyPr>
            <a:normAutofit/>
          </a:bodyPr>
          <a:lstStyle/>
          <a:p>
            <a:r>
              <a:rPr lang="en-US" sz="4000" dirty="0"/>
              <a:t>Sample </a:t>
            </a:r>
            <a:r>
              <a:rPr lang="en-US" sz="4000" dirty="0" err="1"/>
              <a:t>autocovariance</a:t>
            </a:r>
            <a:r>
              <a:rPr lang="en-US" sz="4000" dirty="0"/>
              <a:t> function</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783770" y="1284449"/>
                <a:ext cx="10263675" cy="2970310"/>
              </a:xfrm>
            </p:spPr>
            <p:txBody>
              <a:bodyPr>
                <a:normAutofit fontScale="92500" lnSpcReduction="10000"/>
              </a:bodyPr>
              <a:lstStyle/>
              <a:p>
                <a:r>
                  <a:rPr lang="en-US" sz="3000" b="1" u="sng" dirty="0"/>
                  <a:t>Definition 1.14 </a:t>
                </a:r>
                <a:r>
                  <a:rPr lang="en-US" sz="3000" dirty="0"/>
                  <a:t>The </a:t>
                </a:r>
                <a:r>
                  <a:rPr lang="en-US" sz="3000" i="1" dirty="0"/>
                  <a:t>sample </a:t>
                </a:r>
                <a:r>
                  <a:rPr lang="en-US" sz="3000" i="1" dirty="0" err="1"/>
                  <a:t>autocovariance</a:t>
                </a:r>
                <a:r>
                  <a:rPr lang="en-US" sz="3000" i="1" dirty="0"/>
                  <a:t> function </a:t>
                </a:r>
                <a:r>
                  <a:rPr lang="en-US" sz="3000" dirty="0"/>
                  <a:t>is defined as</a:t>
                </a:r>
              </a:p>
              <a:p>
                <a:pPr marL="114300" indent="0">
                  <a:buNone/>
                </a:pPr>
                <a:endParaRPr lang="en-US" sz="3000" baseline="-25000" dirty="0"/>
              </a:p>
              <a:p>
                <a:pPr marL="114300" indent="0">
                  <a:buNone/>
                </a:pPr>
                <a14:m>
                  <m:oMathPara xmlns:m="http://schemas.openxmlformats.org/officeDocument/2006/math">
                    <m:oMathParaPr>
                      <m:jc m:val="centerGroup"/>
                    </m:oMathParaPr>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a:rPr>
                            <m:t>𝛾</m:t>
                          </m:r>
                        </m:e>
                      </m:acc>
                      <m:d>
                        <m:dPr>
                          <m:ctrlPr>
                            <a:rPr lang="en-US" sz="3000" i="1" dirty="0" smtClean="0">
                              <a:latin typeface="Cambria Math" panose="02040503050406030204" pitchFamily="18" charset="0"/>
                            </a:rPr>
                          </m:ctrlPr>
                        </m:dPr>
                        <m:e>
                          <m:r>
                            <a:rPr lang="en-US" sz="3000" b="0" i="1" dirty="0" smtClean="0">
                              <a:latin typeface="Cambria Math"/>
                            </a:rPr>
                            <m:t>h</m:t>
                          </m:r>
                        </m:e>
                      </m:d>
                      <m:r>
                        <a:rPr lang="en-US" sz="3000" b="0" i="1" dirty="0" smtClean="0">
                          <a:latin typeface="Cambria Math"/>
                        </a:rPr>
                        <m:t>=</m:t>
                      </m:r>
                      <m:f>
                        <m:fPr>
                          <m:ctrlPr>
                            <a:rPr lang="en-US" sz="3000" b="0" i="1" dirty="0" smtClean="0">
                              <a:latin typeface="Cambria Math" panose="02040503050406030204" pitchFamily="18" charset="0"/>
                            </a:rPr>
                          </m:ctrlPr>
                        </m:fPr>
                        <m:num>
                          <m:r>
                            <a:rPr lang="en-US" sz="3000" b="0" i="1" dirty="0" smtClean="0">
                              <a:latin typeface="Cambria Math"/>
                            </a:rPr>
                            <m:t>1</m:t>
                          </m:r>
                        </m:num>
                        <m:den>
                          <m:r>
                            <a:rPr lang="en-US" sz="3000" b="0" i="1" dirty="0" smtClean="0">
                              <a:latin typeface="Cambria Math"/>
                            </a:rPr>
                            <m:t>𝑛</m:t>
                          </m:r>
                        </m:den>
                      </m:f>
                      <m:nary>
                        <m:naryPr>
                          <m:chr m:val="∑"/>
                          <m:ctrlPr>
                            <a:rPr lang="en-US" sz="3000" b="0" i="1" dirty="0" smtClean="0">
                              <a:latin typeface="Cambria Math" panose="02040503050406030204" pitchFamily="18" charset="0"/>
                            </a:rPr>
                          </m:ctrlPr>
                        </m:naryPr>
                        <m:sub>
                          <m:r>
                            <m:rPr>
                              <m:brk m:alnAt="23"/>
                            </m:rPr>
                            <a:rPr lang="en-US" sz="3000" b="0" i="1" dirty="0" smtClean="0">
                              <a:latin typeface="Cambria Math"/>
                            </a:rPr>
                            <m:t>𝑡</m:t>
                          </m:r>
                          <m:r>
                            <a:rPr lang="en-US" sz="3000" b="0" i="1" dirty="0" smtClean="0">
                              <a:latin typeface="Cambria Math"/>
                            </a:rPr>
                            <m:t>=1</m:t>
                          </m:r>
                        </m:sub>
                        <m:sup>
                          <m:r>
                            <a:rPr lang="en-US" sz="3000" b="0" i="1" dirty="0" smtClean="0">
                              <a:latin typeface="Cambria Math"/>
                            </a:rPr>
                            <m:t>𝑛</m:t>
                          </m:r>
                          <m:r>
                            <a:rPr lang="en-US" sz="3000" b="0" i="1" dirty="0" smtClean="0">
                              <a:latin typeface="Cambria Math"/>
                            </a:rPr>
                            <m:t>−</m:t>
                          </m:r>
                          <m:r>
                            <a:rPr lang="en-US" sz="3000" b="0" i="1" dirty="0" smtClean="0">
                              <a:latin typeface="Cambria Math"/>
                            </a:rPr>
                            <m:t>h</m:t>
                          </m:r>
                        </m:sup>
                        <m:e>
                          <m:d>
                            <m:dPr>
                              <m:ctrlPr>
                                <a:rPr lang="en-US" sz="3000" b="0" i="1" dirty="0" smtClean="0">
                                  <a:latin typeface="Cambria Math" panose="02040503050406030204" pitchFamily="18" charset="0"/>
                                </a:rPr>
                              </m:ctrlPr>
                            </m:dPr>
                            <m:e>
                              <m:sSub>
                                <m:sSubPr>
                                  <m:ctrlPr>
                                    <a:rPr lang="en-US" sz="3000" b="0" i="1" dirty="0" smtClean="0">
                                      <a:latin typeface="Cambria Math" panose="02040503050406030204" pitchFamily="18" charset="0"/>
                                    </a:rPr>
                                  </m:ctrlPr>
                                </m:sSubPr>
                                <m:e>
                                  <m:r>
                                    <a:rPr lang="en-US" sz="3000" b="0" i="1" dirty="0" smtClean="0">
                                      <a:latin typeface="Cambria Math"/>
                                    </a:rPr>
                                    <m:t>𝑥</m:t>
                                  </m:r>
                                </m:e>
                                <m:sub>
                                  <m:r>
                                    <a:rPr lang="en-US" sz="3000" b="0" i="1" dirty="0" smtClean="0">
                                      <a:latin typeface="Cambria Math"/>
                                    </a:rPr>
                                    <m:t>𝑡</m:t>
                                  </m:r>
                                  <m:r>
                                    <a:rPr lang="en-US" sz="3000" b="0" i="1" dirty="0" smtClean="0">
                                      <a:latin typeface="Cambria Math"/>
                                    </a:rPr>
                                    <m:t>+</m:t>
                                  </m:r>
                                  <m:r>
                                    <a:rPr lang="en-US" sz="3000" b="0" i="1" dirty="0" smtClean="0">
                                      <a:latin typeface="Cambria Math"/>
                                    </a:rPr>
                                    <m:t>h</m:t>
                                  </m:r>
                                </m:sub>
                              </m:sSub>
                              <m:r>
                                <a:rPr lang="en-US" sz="3000" b="0" i="1" dirty="0" smtClean="0">
                                  <a:latin typeface="Cambria Math"/>
                                </a:rPr>
                                <m:t>−</m:t>
                              </m:r>
                              <m:acc>
                                <m:accPr>
                                  <m:chr m:val="̅"/>
                                  <m:ctrlPr>
                                    <a:rPr lang="en-US" sz="3000" b="0" i="1" dirty="0" smtClean="0">
                                      <a:latin typeface="Cambria Math" panose="02040503050406030204" pitchFamily="18" charset="0"/>
                                    </a:rPr>
                                  </m:ctrlPr>
                                </m:accPr>
                                <m:e>
                                  <m:r>
                                    <a:rPr lang="en-US" sz="3000" b="0" i="1" dirty="0" smtClean="0">
                                      <a:latin typeface="Cambria Math"/>
                                    </a:rPr>
                                    <m:t>𝑥</m:t>
                                  </m:r>
                                </m:e>
                              </m:acc>
                            </m:e>
                          </m:d>
                          <m:d>
                            <m:dPr>
                              <m:ctrlPr>
                                <a:rPr lang="en-US" sz="3000" b="0" i="1" dirty="0" smtClean="0">
                                  <a:latin typeface="Cambria Math" panose="02040503050406030204" pitchFamily="18" charset="0"/>
                                </a:rPr>
                              </m:ctrlPr>
                            </m:dPr>
                            <m:e>
                              <m:sSub>
                                <m:sSubPr>
                                  <m:ctrlPr>
                                    <a:rPr lang="en-US" sz="3000" b="0" i="1" dirty="0" smtClean="0">
                                      <a:latin typeface="Cambria Math" panose="02040503050406030204" pitchFamily="18" charset="0"/>
                                    </a:rPr>
                                  </m:ctrlPr>
                                </m:sSubPr>
                                <m:e>
                                  <m:r>
                                    <a:rPr lang="en-US" sz="3000" b="0" i="1" dirty="0" smtClean="0">
                                      <a:latin typeface="Cambria Math"/>
                                    </a:rPr>
                                    <m:t>𝑥</m:t>
                                  </m:r>
                                </m:e>
                                <m:sub>
                                  <m:r>
                                    <a:rPr lang="en-US" sz="3000" b="0" i="1" dirty="0" smtClean="0">
                                      <a:latin typeface="Cambria Math"/>
                                    </a:rPr>
                                    <m:t>𝑡</m:t>
                                  </m:r>
                                </m:sub>
                              </m:sSub>
                              <m:r>
                                <a:rPr lang="en-US" sz="3000" b="0" i="1" dirty="0" smtClean="0">
                                  <a:latin typeface="Cambria Math"/>
                                </a:rPr>
                                <m:t>−</m:t>
                              </m:r>
                              <m:acc>
                                <m:accPr>
                                  <m:chr m:val="̅"/>
                                  <m:ctrlPr>
                                    <a:rPr lang="en-US" sz="3000" b="0" i="1" dirty="0" smtClean="0">
                                      <a:latin typeface="Cambria Math" panose="02040503050406030204" pitchFamily="18" charset="0"/>
                                    </a:rPr>
                                  </m:ctrlPr>
                                </m:accPr>
                                <m:e>
                                  <m:r>
                                    <a:rPr lang="en-US" sz="3000" b="0" i="1" dirty="0" smtClean="0">
                                      <a:latin typeface="Cambria Math"/>
                                    </a:rPr>
                                    <m:t>𝑥</m:t>
                                  </m:r>
                                </m:e>
                              </m:acc>
                            </m:e>
                          </m:d>
                        </m:e>
                      </m:nary>
                    </m:oMath>
                  </m:oMathPara>
                </a14:m>
                <a:endParaRPr lang="en-US" sz="3000" b="0" dirty="0"/>
              </a:p>
              <a:p>
                <a:pPr marL="114300" indent="0">
                  <a:buNone/>
                </a:pPr>
                <a:endParaRPr lang="en-US" sz="3000" b="0" dirty="0"/>
              </a:p>
              <a:p>
                <a:pPr marL="114300" indent="0">
                  <a:buNone/>
                </a:pPr>
                <a:r>
                  <a:rPr lang="en-US" sz="3000" dirty="0"/>
                  <a:t>with</a:t>
                </a:r>
                <a:r>
                  <a:rPr lang="uk-UA" sz="3000" dirty="0"/>
                  <a:t> </a:t>
                </a:r>
                <a14:m>
                  <m:oMath xmlns:m="http://schemas.openxmlformats.org/officeDocument/2006/math">
                    <m:acc>
                      <m:accPr>
                        <m:chr m:val="̂"/>
                        <m:ctrlPr>
                          <a:rPr lang="en-US" sz="3000" i="1" smtClean="0">
                            <a:latin typeface="Cambria Math" panose="02040503050406030204" pitchFamily="18" charset="0"/>
                          </a:rPr>
                        </m:ctrlPr>
                      </m:accPr>
                      <m:e>
                        <m:r>
                          <a:rPr lang="uk-UA" sz="3000" b="0" i="1" smtClean="0">
                            <a:latin typeface="Cambria Math"/>
                          </a:rPr>
                          <m:t>𝛾</m:t>
                        </m:r>
                      </m:e>
                    </m:acc>
                    <m:d>
                      <m:dPr>
                        <m:ctrlPr>
                          <a:rPr lang="en-US" sz="3000" i="1" dirty="0" smtClean="0">
                            <a:latin typeface="Cambria Math" panose="02040503050406030204" pitchFamily="18" charset="0"/>
                          </a:rPr>
                        </m:ctrlPr>
                      </m:dPr>
                      <m:e>
                        <m:r>
                          <a:rPr lang="en-US" sz="3000" b="0" i="1" dirty="0" smtClean="0">
                            <a:latin typeface="Cambria Math"/>
                          </a:rPr>
                          <m:t>−</m:t>
                        </m:r>
                        <m:r>
                          <a:rPr lang="en-US" sz="3000" b="0" i="1" dirty="0" smtClean="0">
                            <a:latin typeface="Cambria Math"/>
                          </a:rPr>
                          <m:t>h</m:t>
                        </m:r>
                      </m:e>
                    </m:d>
                    <m:r>
                      <a:rPr lang="en-US" sz="3000" b="0" i="1" dirty="0" smtClean="0">
                        <a:latin typeface="Cambria Math"/>
                      </a:rPr>
                      <m:t>=</m:t>
                    </m:r>
                    <m:acc>
                      <m:accPr>
                        <m:chr m:val="̂"/>
                        <m:ctrlPr>
                          <a:rPr lang="en-US" sz="3000" i="1" dirty="0" smtClean="0">
                            <a:latin typeface="Cambria Math" panose="02040503050406030204" pitchFamily="18" charset="0"/>
                          </a:rPr>
                        </m:ctrlPr>
                      </m:accPr>
                      <m:e>
                        <m:r>
                          <a:rPr lang="en-US" sz="3000" b="0" i="1" dirty="0" smtClean="0">
                            <a:latin typeface="Cambria Math"/>
                          </a:rPr>
                          <m:t>𝛾</m:t>
                        </m:r>
                      </m:e>
                    </m:acc>
                    <m:d>
                      <m:dPr>
                        <m:ctrlPr>
                          <a:rPr lang="en-US" sz="3000" b="0" i="1" dirty="0" smtClean="0">
                            <a:latin typeface="Cambria Math" panose="02040503050406030204" pitchFamily="18" charset="0"/>
                          </a:rPr>
                        </m:ctrlPr>
                      </m:dPr>
                      <m:e>
                        <m:r>
                          <a:rPr lang="en-US" sz="3000" b="0" i="1" dirty="0" smtClean="0">
                            <a:latin typeface="Cambria Math"/>
                          </a:rPr>
                          <m:t>h</m:t>
                        </m:r>
                      </m:e>
                    </m:d>
                    <m:r>
                      <a:rPr lang="en-US" sz="3000" b="0" i="1" dirty="0" smtClean="0">
                        <a:latin typeface="Cambria Math"/>
                      </a:rPr>
                      <m:t> </m:t>
                    </m:r>
                  </m:oMath>
                </a14:m>
                <a:r>
                  <a:rPr lang="en-US" sz="3000" dirty="0"/>
                  <a:t> for </a:t>
                </a:r>
                <a14:m>
                  <m:oMath xmlns:m="http://schemas.openxmlformats.org/officeDocument/2006/math">
                    <m:r>
                      <a:rPr lang="en-US" sz="3000" b="0" i="1" smtClean="0">
                        <a:latin typeface="Cambria Math"/>
                      </a:rPr>
                      <m:t>h</m:t>
                    </m:r>
                    <m:r>
                      <a:rPr lang="en-US" sz="3000" b="0" i="1" smtClean="0">
                        <a:latin typeface="Cambria Math"/>
                      </a:rPr>
                      <m:t>=0,1,…,</m:t>
                    </m:r>
                    <m:r>
                      <a:rPr lang="en-US" sz="3000" b="0" i="1" smtClean="0">
                        <a:latin typeface="Cambria Math"/>
                      </a:rPr>
                      <m:t>𝑛</m:t>
                    </m:r>
                    <m:r>
                      <a:rPr lang="en-US" sz="3000" b="0" i="1" smtClean="0">
                        <a:latin typeface="Cambria Math"/>
                      </a:rPr>
                      <m:t>−1.</m:t>
                    </m:r>
                  </m:oMath>
                </a14:m>
                <a:endParaRPr lang="en-US" sz="3000" i="1" dirty="0"/>
              </a:p>
              <a:p>
                <a:pPr marL="114300" indent="0">
                  <a:buNone/>
                </a:pPr>
                <a:endParaRPr lang="en-US" dirty="0"/>
              </a:p>
              <a:p>
                <a:pPr marL="114300" indent="0">
                  <a:buNone/>
                </a:pPr>
                <a:endParaRPr lang="en-US"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783770" y="1284449"/>
                <a:ext cx="10263675" cy="2970310"/>
              </a:xfrm>
              <a:blipFill rotWithShape="1">
                <a:blip r:embed="rId2"/>
                <a:stretch>
                  <a:fillRect l="-119" t="-205" b="-51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27788" y="4329404"/>
                <a:ext cx="10626012" cy="1847558"/>
              </a:xfrm>
            </p:spPr>
            <p:txBody>
              <a:bodyPr/>
              <a:lstStyle/>
              <a:p>
                <a:r>
                  <a:rPr lang="en-US" b="1" u="sng" dirty="0"/>
                  <a:t>Definition 1.15 </a:t>
                </a:r>
                <a:r>
                  <a:rPr lang="en-US" dirty="0"/>
                  <a:t>The sample autocorrelation function is defined as</a:t>
                </a:r>
              </a:p>
              <a:p>
                <a:pPr marL="11430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𝜌</m:t>
                          </m:r>
                        </m:e>
                      </m:acc>
                      <m:d>
                        <m:dPr>
                          <m:ctrlPr>
                            <a:rPr lang="en-US" b="0" i="1" dirty="0" smtClean="0">
                              <a:latin typeface="Cambria Math" panose="02040503050406030204" pitchFamily="18" charset="0"/>
                            </a:rPr>
                          </m:ctrlPr>
                        </m:dPr>
                        <m:e>
                          <m:r>
                            <a:rPr lang="en-US" b="0" i="1" dirty="0" smtClean="0">
                              <a:latin typeface="Cambria Math"/>
                            </a:rPr>
                            <m:t>h</m:t>
                          </m:r>
                        </m:e>
                      </m:d>
                      <m:r>
                        <a:rPr lang="en-US" b="0" i="1" dirty="0" smtClean="0">
                          <a:latin typeface="Cambria Math"/>
                        </a:rPr>
                        <m:t>=</m:t>
                      </m:r>
                      <m:f>
                        <m:fPr>
                          <m:ctrlPr>
                            <a:rPr lang="en-US" b="0" i="1" dirty="0" smtClean="0">
                              <a:latin typeface="Cambria Math" panose="02040503050406030204" pitchFamily="18" charset="0"/>
                            </a:rPr>
                          </m:ctrlPr>
                        </m:fPr>
                        <m:num>
                          <m:acc>
                            <m:accPr>
                              <m:chr m:val="̂"/>
                              <m:ctrlPr>
                                <a:rPr lang="en-US" b="0" i="1" dirty="0" smtClean="0">
                                  <a:latin typeface="Cambria Math" panose="02040503050406030204" pitchFamily="18" charset="0"/>
                                </a:rPr>
                              </m:ctrlPr>
                            </m:accPr>
                            <m:e>
                              <m:r>
                                <a:rPr lang="en-US" b="0" i="1" dirty="0" smtClean="0">
                                  <a:latin typeface="Cambria Math"/>
                                </a:rPr>
                                <m:t>𝛾</m:t>
                              </m:r>
                            </m:e>
                          </m:acc>
                          <m:d>
                            <m:dPr>
                              <m:ctrlPr>
                                <a:rPr lang="en-US" b="0" i="1" dirty="0" smtClean="0">
                                  <a:latin typeface="Cambria Math" panose="02040503050406030204" pitchFamily="18" charset="0"/>
                                </a:rPr>
                              </m:ctrlPr>
                            </m:dPr>
                            <m:e>
                              <m:r>
                                <a:rPr lang="en-US" b="0" i="1" dirty="0" smtClean="0">
                                  <a:latin typeface="Cambria Math"/>
                                </a:rPr>
                                <m:t>h</m:t>
                              </m:r>
                            </m:e>
                          </m:d>
                        </m:num>
                        <m:den>
                          <m:acc>
                            <m:accPr>
                              <m:chr m:val="̂"/>
                              <m:ctrlPr>
                                <a:rPr lang="en-US" b="0" i="1" dirty="0" smtClean="0">
                                  <a:latin typeface="Cambria Math" panose="02040503050406030204" pitchFamily="18" charset="0"/>
                                </a:rPr>
                              </m:ctrlPr>
                            </m:accPr>
                            <m:e>
                              <m:r>
                                <a:rPr lang="en-US" b="0" i="1" dirty="0" smtClean="0">
                                  <a:latin typeface="Cambria Math"/>
                                </a:rPr>
                                <m:t>𝛾</m:t>
                              </m:r>
                            </m:e>
                          </m:acc>
                          <m:d>
                            <m:dPr>
                              <m:ctrlPr>
                                <a:rPr lang="en-US" b="0" i="1" dirty="0" smtClean="0">
                                  <a:latin typeface="Cambria Math" panose="02040503050406030204" pitchFamily="18" charset="0"/>
                                </a:rPr>
                              </m:ctrlPr>
                            </m:dPr>
                            <m:e>
                              <m:r>
                                <a:rPr lang="en-US" b="0" i="1" dirty="0" smtClean="0">
                                  <a:latin typeface="Cambria Math"/>
                                </a:rPr>
                                <m:t>0</m:t>
                              </m:r>
                            </m:e>
                          </m:d>
                        </m:den>
                      </m:f>
                      <m:r>
                        <a:rPr lang="en-US" b="0" i="1" dirty="0" smtClean="0">
                          <a:latin typeface="Cambria Math"/>
                        </a:rPr>
                        <m:t>.</m:t>
                      </m:r>
                    </m:oMath>
                  </m:oMathPara>
                </a14:m>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27788" y="4329404"/>
                <a:ext cx="10626012" cy="1847558"/>
              </a:xfrm>
              <a:blipFill rotWithShape="1">
                <a:blip r:embed="rId3"/>
                <a:stretch>
                  <a:fillRect/>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63</a:t>
            </a:fld>
            <a:endParaRPr lang="en-US"/>
          </a:p>
        </p:txBody>
      </p:sp>
    </p:spTree>
    <p:extLst>
      <p:ext uri="{BB962C8B-B14F-4D97-AF65-F5344CB8AC3E}">
        <p14:creationId xmlns:p14="http://schemas.microsoft.com/office/powerpoint/2010/main" val="19215045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5057" y="159852"/>
            <a:ext cx="10515600" cy="1325563"/>
          </a:xfrm>
        </p:spPr>
        <p:txBody>
          <a:bodyPr>
            <a:normAutofit/>
          </a:bodyPr>
          <a:lstStyle/>
          <a:p>
            <a:r>
              <a:rPr lang="en-US" sz="4000" dirty="0"/>
              <a:t>Large-Sample Distribution of the ACF</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503853" y="1548882"/>
                <a:ext cx="10786187" cy="4628081"/>
              </a:xfrm>
            </p:spPr>
            <p:txBody>
              <a:bodyPr>
                <a:normAutofit fontScale="92500" lnSpcReduction="10000"/>
              </a:bodyPr>
              <a:lstStyle/>
              <a:p>
                <a:r>
                  <a:rPr lang="en-US" sz="3000" dirty="0"/>
                  <a:t>Under general conditions,</a:t>
                </a:r>
                <a:r>
                  <a:rPr lang="ru-RU" sz="3000" dirty="0"/>
                  <a:t> </a:t>
                </a:r>
                <a:r>
                  <a:rPr lang="en-US" sz="3000" dirty="0"/>
                  <a:t>if </a:t>
                </a: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a:rPr>
                          <m:t>𝑥</m:t>
                        </m:r>
                      </m:e>
                      <m:sub>
                        <m:r>
                          <a:rPr lang="en-US" sz="3000" b="0" i="1" smtClean="0">
                            <a:latin typeface="Cambria Math"/>
                          </a:rPr>
                          <m:t>𝑡</m:t>
                        </m:r>
                      </m:sub>
                    </m:sSub>
                  </m:oMath>
                </a14:m>
                <a:r>
                  <a:rPr lang="en-US" sz="3000" dirty="0"/>
                  <a:t> </a:t>
                </a:r>
                <a:r>
                  <a:rPr lang="en-US" sz="3000" u="sng" dirty="0"/>
                  <a:t>is white noise</a:t>
                </a:r>
                <a:r>
                  <a:rPr lang="en-US" sz="3000" dirty="0"/>
                  <a:t>, then for n large, the sample ACF, </a:t>
                </a:r>
                <a14:m>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a:rPr>
                          <m:t>𝜌</m:t>
                        </m:r>
                      </m:e>
                    </m:acc>
                    <m:d>
                      <m:dPr>
                        <m:ctrlPr>
                          <a:rPr lang="en-US" sz="3000" b="0" i="1" dirty="0" smtClean="0">
                            <a:latin typeface="Cambria Math" panose="02040503050406030204" pitchFamily="18" charset="0"/>
                          </a:rPr>
                        </m:ctrlPr>
                      </m:dPr>
                      <m:e>
                        <m:r>
                          <a:rPr lang="en-US" sz="3000" b="0" i="1" dirty="0" smtClean="0">
                            <a:latin typeface="Cambria Math"/>
                          </a:rPr>
                          <m:t>h</m:t>
                        </m:r>
                      </m:e>
                    </m:d>
                    <m:r>
                      <a:rPr lang="en-US" sz="3000" b="0" i="1" dirty="0" smtClean="0">
                        <a:latin typeface="Cambria Math"/>
                      </a:rPr>
                      <m:t>,</m:t>
                    </m:r>
                  </m:oMath>
                </a14:m>
                <a:r>
                  <a:rPr lang="uk-UA" sz="3000" dirty="0"/>
                  <a:t> </a:t>
                </a:r>
                <a:r>
                  <a:rPr lang="en-US" sz="3000" dirty="0"/>
                  <a:t>for </a:t>
                </a:r>
                <a14:m>
                  <m:oMath xmlns:m="http://schemas.openxmlformats.org/officeDocument/2006/math">
                    <m:r>
                      <a:rPr lang="en-US" sz="3000" b="0" i="1" smtClean="0">
                        <a:latin typeface="Cambria Math"/>
                      </a:rPr>
                      <m:t>h</m:t>
                    </m:r>
                    <m:r>
                      <a:rPr lang="en-US" sz="3000" b="0" i="1" smtClean="0">
                        <a:latin typeface="Cambria Math"/>
                      </a:rPr>
                      <m:t>=1,2,…</m:t>
                    </m:r>
                    <m:r>
                      <a:rPr lang="en-US" sz="3000" b="0" i="1" smtClean="0">
                        <a:latin typeface="Cambria Math"/>
                      </a:rPr>
                      <m:t>𝐻</m:t>
                    </m:r>
                    <m:r>
                      <a:rPr lang="en-US" sz="3000" b="0" i="1" smtClean="0">
                        <a:latin typeface="Cambria Math"/>
                      </a:rPr>
                      <m:t>,</m:t>
                    </m:r>
                    <m:r>
                      <a:rPr lang="en-US" sz="3000" b="0" i="0" smtClean="0">
                        <a:latin typeface="Cambria Math"/>
                      </a:rPr>
                      <m:t> </m:t>
                    </m:r>
                  </m:oMath>
                </a14:m>
                <a:r>
                  <a:rPr lang="en-US" sz="3000" dirty="0"/>
                  <a:t> (where H is fixed but arbitrary), is approximately normally distributed with zero mean and standard deviation given by </a:t>
                </a:r>
                <a14:m>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a:rPr>
                          <m:t>𝜎</m:t>
                        </m:r>
                      </m:e>
                      <m:sub>
                        <m:acc>
                          <m:accPr>
                            <m:chr m:val="̂"/>
                            <m:ctrlPr>
                              <a:rPr lang="en-US" sz="3000" b="0" i="1" smtClean="0">
                                <a:latin typeface="Cambria Math" panose="02040503050406030204" pitchFamily="18" charset="0"/>
                              </a:rPr>
                            </m:ctrlPr>
                          </m:accPr>
                          <m:e>
                            <m:r>
                              <a:rPr lang="en-US" sz="3000" b="0" i="1" smtClean="0">
                                <a:latin typeface="Cambria Math"/>
                              </a:rPr>
                              <m:t>𝜌</m:t>
                            </m:r>
                          </m:e>
                        </m:acc>
                      </m:sub>
                    </m:sSub>
                    <m:r>
                      <a:rPr lang="en-US" sz="3000" b="0" i="1" smtClean="0">
                        <a:latin typeface="Cambria Math"/>
                      </a:rPr>
                      <m:t>=</m:t>
                    </m:r>
                    <m:f>
                      <m:fPr>
                        <m:ctrlPr>
                          <a:rPr lang="en-US" sz="3000" b="0" i="1" smtClean="0">
                            <a:latin typeface="Cambria Math" panose="02040503050406030204" pitchFamily="18" charset="0"/>
                          </a:rPr>
                        </m:ctrlPr>
                      </m:fPr>
                      <m:num>
                        <m:r>
                          <a:rPr lang="en-US" sz="3000" b="0" i="1" smtClean="0">
                            <a:latin typeface="Cambria Math"/>
                          </a:rPr>
                          <m:t>1</m:t>
                        </m:r>
                      </m:num>
                      <m:den>
                        <m:rad>
                          <m:radPr>
                            <m:degHide m:val="on"/>
                            <m:ctrlPr>
                              <a:rPr lang="en-US" sz="3000" b="0" i="1" smtClean="0">
                                <a:latin typeface="Cambria Math" panose="02040503050406030204" pitchFamily="18" charset="0"/>
                              </a:rPr>
                            </m:ctrlPr>
                          </m:radPr>
                          <m:deg/>
                          <m:e>
                            <m:r>
                              <a:rPr lang="en-US" sz="3000" b="0" i="1" smtClean="0">
                                <a:latin typeface="Cambria Math"/>
                              </a:rPr>
                              <m:t>𝑛</m:t>
                            </m:r>
                          </m:e>
                        </m:rad>
                      </m:den>
                    </m:f>
                    <m:r>
                      <a:rPr lang="en-US" sz="3000" b="0" i="1" smtClean="0">
                        <a:latin typeface="Cambria Math"/>
                      </a:rPr>
                      <m:t>.</m:t>
                    </m:r>
                  </m:oMath>
                </a14:m>
                <a:endParaRPr lang="en-US" sz="3000" dirty="0"/>
              </a:p>
              <a:p>
                <a:endParaRPr lang="en-US" sz="3000" dirty="0"/>
              </a:p>
              <a:p>
                <a:pPr marL="114300" indent="0">
                  <a:buNone/>
                </a:pPr>
                <a14:m>
                  <m:oMathPara xmlns:m="http://schemas.openxmlformats.org/officeDocument/2006/math">
                    <m:oMathParaPr>
                      <m:jc m:val="centerGroup"/>
                    </m:oMathParaPr>
                    <m:oMath xmlns:m="http://schemas.openxmlformats.org/officeDocument/2006/math">
                      <m:acc>
                        <m:accPr>
                          <m:chr m:val="̂"/>
                          <m:ctrlPr>
                            <a:rPr lang="en-US" sz="3000" b="0" i="1" smtClean="0">
                              <a:latin typeface="Cambria Math" panose="02040503050406030204" pitchFamily="18" charset="0"/>
                            </a:rPr>
                          </m:ctrlPr>
                        </m:accPr>
                        <m:e>
                          <m:r>
                            <a:rPr lang="en-US" sz="3000" b="0" i="1" smtClean="0">
                              <a:latin typeface="Cambria Math"/>
                            </a:rPr>
                            <m:t>𝜌</m:t>
                          </m:r>
                        </m:e>
                      </m:acc>
                      <m:d>
                        <m:dPr>
                          <m:ctrlPr>
                            <a:rPr lang="en-US" sz="3000" b="0" i="1" dirty="0" smtClean="0">
                              <a:latin typeface="Cambria Math" panose="02040503050406030204" pitchFamily="18" charset="0"/>
                            </a:rPr>
                          </m:ctrlPr>
                        </m:dPr>
                        <m:e>
                          <m:r>
                            <a:rPr lang="en-US" sz="3000" b="0" i="1" dirty="0" smtClean="0">
                              <a:latin typeface="Cambria Math"/>
                            </a:rPr>
                            <m:t>h</m:t>
                          </m:r>
                        </m:e>
                      </m:d>
                      <m:r>
                        <a:rPr lang="en-US" sz="3000" i="1" dirty="0">
                          <a:latin typeface="Cambria Math"/>
                          <a:ea typeface="Cambria Math"/>
                        </a:rPr>
                        <m:t>≈</m:t>
                      </m:r>
                      <m:r>
                        <a:rPr lang="en-US" sz="3000" b="0" i="1" dirty="0" smtClean="0">
                          <a:latin typeface="Cambria Math"/>
                          <a:ea typeface="Cambria Math"/>
                        </a:rPr>
                        <m:t>𝑁</m:t>
                      </m:r>
                      <m:d>
                        <m:dPr>
                          <m:ctrlPr>
                            <a:rPr lang="en-US" sz="3000" b="0" i="1" dirty="0" smtClean="0">
                              <a:latin typeface="Cambria Math" panose="02040503050406030204" pitchFamily="18" charset="0"/>
                              <a:ea typeface="Cambria Math"/>
                            </a:rPr>
                          </m:ctrlPr>
                        </m:dPr>
                        <m:e>
                          <m:r>
                            <a:rPr lang="en-US" sz="3000" b="0" i="1" dirty="0" smtClean="0">
                              <a:latin typeface="Cambria Math"/>
                              <a:ea typeface="Cambria Math"/>
                            </a:rPr>
                            <m:t>0,</m:t>
                          </m:r>
                          <m:f>
                            <m:fPr>
                              <m:ctrlPr>
                                <a:rPr lang="en-US" sz="3000" b="0" i="1" dirty="0" smtClean="0">
                                  <a:latin typeface="Cambria Math" panose="02040503050406030204" pitchFamily="18" charset="0"/>
                                  <a:ea typeface="Cambria Math"/>
                                </a:rPr>
                              </m:ctrlPr>
                            </m:fPr>
                            <m:num>
                              <m:r>
                                <a:rPr lang="en-US" sz="3000" b="0" i="1" dirty="0" smtClean="0">
                                  <a:latin typeface="Cambria Math"/>
                                  <a:ea typeface="Cambria Math"/>
                                </a:rPr>
                                <m:t>1</m:t>
                              </m:r>
                            </m:num>
                            <m:den>
                              <m:rad>
                                <m:radPr>
                                  <m:degHide m:val="on"/>
                                  <m:ctrlPr>
                                    <a:rPr lang="en-US" sz="3000" b="0" i="1" dirty="0" smtClean="0">
                                      <a:latin typeface="Cambria Math" panose="02040503050406030204" pitchFamily="18" charset="0"/>
                                      <a:ea typeface="Cambria Math"/>
                                    </a:rPr>
                                  </m:ctrlPr>
                                </m:radPr>
                                <m:deg/>
                                <m:e>
                                  <m:r>
                                    <a:rPr lang="en-US" sz="3000" b="0" i="1" dirty="0" smtClean="0">
                                      <a:latin typeface="Cambria Math"/>
                                      <a:ea typeface="Cambria Math"/>
                                    </a:rPr>
                                    <m:t>𝑛</m:t>
                                  </m:r>
                                </m:e>
                              </m:rad>
                            </m:den>
                          </m:f>
                        </m:e>
                      </m:d>
                    </m:oMath>
                  </m:oMathPara>
                </a14:m>
                <a:endParaRPr lang="en-US" sz="3000" dirty="0"/>
              </a:p>
              <a:p>
                <a:pPr marL="114300" indent="0">
                  <a:buNone/>
                </a:pPr>
                <a:r>
                  <a:rPr lang="en-US" sz="2600" dirty="0"/>
                  <a:t>Based on this result, we obtain a rough method of assessing whether peaks</a:t>
                </a:r>
              </a:p>
              <a:p>
                <a:pPr marL="114300" indent="0">
                  <a:buNone/>
                </a:pPr>
                <a:r>
                  <a:rPr lang="en-US" sz="2600" dirty="0"/>
                  <a:t>in </a:t>
                </a:r>
                <a14:m>
                  <m:oMath xmlns:m="http://schemas.openxmlformats.org/officeDocument/2006/math">
                    <m:acc>
                      <m:accPr>
                        <m:chr m:val="̂"/>
                        <m:ctrlPr>
                          <a:rPr lang="en-US" sz="2600" i="1">
                            <a:latin typeface="Cambria Math" panose="02040503050406030204" pitchFamily="18" charset="0"/>
                          </a:rPr>
                        </m:ctrlPr>
                      </m:accPr>
                      <m:e>
                        <m:r>
                          <a:rPr lang="en-US" sz="2600" i="1">
                            <a:latin typeface="Cambria Math"/>
                          </a:rPr>
                          <m:t>𝜌</m:t>
                        </m:r>
                      </m:e>
                    </m:acc>
                    <m:d>
                      <m:dPr>
                        <m:ctrlPr>
                          <a:rPr lang="en-US" sz="2600" i="1" dirty="0">
                            <a:latin typeface="Cambria Math" panose="02040503050406030204" pitchFamily="18" charset="0"/>
                          </a:rPr>
                        </m:ctrlPr>
                      </m:dPr>
                      <m:e>
                        <m:r>
                          <a:rPr lang="en-US" sz="2600" i="1" dirty="0">
                            <a:latin typeface="Cambria Math"/>
                          </a:rPr>
                          <m:t>h</m:t>
                        </m:r>
                      </m:e>
                    </m:d>
                  </m:oMath>
                </a14:m>
                <a:r>
                  <a:rPr lang="en-US" sz="2600" dirty="0"/>
                  <a:t> are significant by determining whether the observed peak is outside the interval </a:t>
                </a:r>
                <a14:m>
                  <m:oMath xmlns:m="http://schemas.openxmlformats.org/officeDocument/2006/math">
                    <m:r>
                      <a:rPr lang="en-US" sz="2600" b="0" i="1" smtClean="0">
                        <a:latin typeface="Cambria Math"/>
                      </a:rPr>
                      <m:t>±2/</m:t>
                    </m:r>
                    <m:rad>
                      <m:radPr>
                        <m:degHide m:val="on"/>
                        <m:ctrlPr>
                          <a:rPr lang="en-US" sz="2600" b="0" i="1" smtClean="0">
                            <a:latin typeface="Cambria Math" panose="02040503050406030204" pitchFamily="18" charset="0"/>
                          </a:rPr>
                        </m:ctrlPr>
                      </m:radPr>
                      <m:deg/>
                      <m:e>
                        <m:r>
                          <a:rPr lang="en-US" sz="2600" b="0" i="1" smtClean="0">
                            <a:latin typeface="Cambria Math"/>
                          </a:rPr>
                          <m:t>𝑛</m:t>
                        </m:r>
                      </m:e>
                    </m:rad>
                  </m:oMath>
                </a14:m>
                <a:r>
                  <a:rPr lang="en-US" sz="2600" dirty="0"/>
                  <a:t> (or plus/minus two standard errors); for a white noise sequence, approximately 95% of the sample ACFs should be within these limits.</a:t>
                </a:r>
                <a:endParaRPr lang="ru-RU" sz="2600"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503853" y="1548882"/>
                <a:ext cx="10786187" cy="4628081"/>
              </a:xfrm>
              <a:blipFill rotWithShape="1">
                <a:blip r:embed="rId2"/>
                <a:stretch>
                  <a:fillRect t="-132" r="-1696" b="-791"/>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64</a:t>
            </a:fld>
            <a:endParaRPr lang="en-US"/>
          </a:p>
        </p:txBody>
      </p:sp>
    </p:spTree>
    <p:extLst>
      <p:ext uri="{BB962C8B-B14F-4D97-AF65-F5344CB8AC3E}">
        <p14:creationId xmlns:p14="http://schemas.microsoft.com/office/powerpoint/2010/main" val="1111188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Examples</a:t>
            </a:r>
            <a:endParaRPr lang="ru-RU"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242596" y="1825625"/>
                <a:ext cx="4254759" cy="4351338"/>
              </a:xfrm>
            </p:spPr>
            <p:txBody>
              <a:bodyPr>
                <a:normAutofit fontScale="85000" lnSpcReduction="20000"/>
              </a:bodyPr>
              <a:lstStyle/>
              <a:p>
                <a:pPr marL="114300" indent="0">
                  <a:buNone/>
                </a:pPr>
                <a:r>
                  <a:rPr lang="en-US" b="1" u="sng" dirty="0"/>
                  <a:t>Example 1.25 Sample ACF and Scatterplots</a:t>
                </a:r>
              </a:p>
              <a:p>
                <a:pPr marL="114300" indent="0">
                  <a:buNone/>
                </a:pPr>
                <a:r>
                  <a:rPr lang="en-US" dirty="0"/>
                  <a:t>Estimating autocorrelation is similar to estimating correlation in the usual setup</a:t>
                </a:r>
                <a:r>
                  <a:rPr lang="en-CA" dirty="0"/>
                  <a:t>,</a:t>
                </a:r>
                <a:r>
                  <a:rPr lang="en-US" dirty="0"/>
                  <a:t>  where we have pairs of observations, </a:t>
                </a:r>
                <a14:m>
                  <m:oMath xmlns:m="http://schemas.openxmlformats.org/officeDocument/2006/math">
                    <m:r>
                      <a:rPr lang="en-US" i="1" dirty="0" smtClean="0">
                        <a:latin typeface="Cambria Math"/>
                      </a:rPr>
                      <m:t>(</m:t>
                    </m:r>
                    <m:sSub>
                      <m:sSubPr>
                        <m:ctrlPr>
                          <a:rPr lang="en-US" b="0" i="1" dirty="0" smtClean="0">
                            <a:latin typeface="Cambria Math" panose="02040503050406030204" pitchFamily="18" charset="0"/>
                          </a:rPr>
                        </m:ctrlPr>
                      </m:sSubPr>
                      <m:e>
                        <m:r>
                          <a:rPr lang="en-US" i="1" dirty="0" smtClean="0">
                            <a:latin typeface="Cambria Math"/>
                          </a:rPr>
                          <m:t>𝑥</m:t>
                        </m:r>
                      </m:e>
                      <m:sub>
                        <m:r>
                          <a:rPr lang="en-US" i="1" dirty="0" smtClean="0">
                            <a:latin typeface="Cambria Math"/>
                          </a:rPr>
                          <m:t>𝑖</m:t>
                        </m:r>
                      </m:sub>
                    </m:sSub>
                    <m:r>
                      <a:rPr lang="en-US" i="1" dirty="0" smtClean="0">
                        <a:latin typeface="Cambria Math"/>
                      </a:rPr>
                      <m:t>, </m:t>
                    </m:r>
                    <m:sSub>
                      <m:sSubPr>
                        <m:ctrlPr>
                          <a:rPr lang="en-US" b="0" i="1" dirty="0" smtClean="0">
                            <a:latin typeface="Cambria Math" panose="02040503050406030204" pitchFamily="18" charset="0"/>
                          </a:rPr>
                        </m:ctrlPr>
                      </m:sSubPr>
                      <m:e>
                        <m:r>
                          <a:rPr lang="en-US" i="1" dirty="0" err="1">
                            <a:latin typeface="Cambria Math"/>
                          </a:rPr>
                          <m:t>𝑦</m:t>
                        </m:r>
                      </m:e>
                      <m:sub>
                        <m:r>
                          <a:rPr lang="en-US" i="1" dirty="0" err="1">
                            <a:latin typeface="Cambria Math"/>
                          </a:rPr>
                          <m:t>𝑖</m:t>
                        </m:r>
                      </m:sub>
                    </m:sSub>
                    <m:r>
                      <a:rPr lang="en-US" i="1" dirty="0">
                        <a:latin typeface="Cambria Math"/>
                      </a:rPr>
                      <m:t> ), </m:t>
                    </m:r>
                  </m:oMath>
                </a14:m>
                <a:r>
                  <a:rPr lang="en-US" dirty="0"/>
                  <a:t>for </a:t>
                </a:r>
                <a14:m>
                  <m:oMath xmlns:m="http://schemas.openxmlformats.org/officeDocument/2006/math">
                    <m:r>
                      <a:rPr lang="en-US" i="1" dirty="0" smtClean="0">
                        <a:latin typeface="Cambria Math"/>
                      </a:rPr>
                      <m:t>𝑖</m:t>
                    </m:r>
                    <m:r>
                      <a:rPr lang="en-US" i="1" dirty="0">
                        <a:latin typeface="Cambria Math"/>
                      </a:rPr>
                      <m:t> = 1, . . . , </m:t>
                    </m:r>
                    <m:r>
                      <a:rPr lang="en-US" i="1" dirty="0">
                        <a:latin typeface="Cambria Math"/>
                      </a:rPr>
                      <m:t>𝑛</m:t>
                    </m:r>
                  </m:oMath>
                </a14:m>
                <a:r>
                  <a:rPr lang="en-US" dirty="0"/>
                  <a:t>.</a:t>
                </a:r>
              </a:p>
              <a:p>
                <a:pPr marL="114300" indent="0">
                  <a:buNone/>
                </a:pPr>
                <a:r>
                  <a:rPr lang="en-US" dirty="0"/>
                  <a:t>For example, if we  have time series data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𝑥</m:t>
                        </m:r>
                      </m:e>
                      <m:sub>
                        <m:r>
                          <a:rPr lang="en-US" i="1" dirty="0" smtClean="0">
                            <a:latin typeface="Cambria Math"/>
                          </a:rPr>
                          <m:t>𝑡</m:t>
                        </m:r>
                      </m:sub>
                    </m:sSub>
                  </m:oMath>
                </a14:m>
                <a:r>
                  <a:rPr lang="en-US" dirty="0"/>
                  <a:t> for </a:t>
                </a:r>
                <a14:m>
                  <m:oMath xmlns:m="http://schemas.openxmlformats.org/officeDocument/2006/math">
                    <m:r>
                      <a:rPr lang="en-US" i="1" dirty="0" smtClean="0">
                        <a:latin typeface="Cambria Math"/>
                      </a:rPr>
                      <m:t>𝑡</m:t>
                    </m:r>
                    <m:r>
                      <a:rPr lang="en-US" i="1" dirty="0" smtClean="0">
                        <a:latin typeface="Cambria Math"/>
                      </a:rPr>
                      <m:t> = 1, . . . , </m:t>
                    </m:r>
                    <m:r>
                      <a:rPr lang="en-US" i="1" dirty="0" smtClean="0">
                        <a:latin typeface="Cambria Math"/>
                      </a:rPr>
                      <m:t>𝑛</m:t>
                    </m:r>
                  </m:oMath>
                </a14:m>
                <a:r>
                  <a:rPr lang="en-US" dirty="0"/>
                  <a:t>, then the pairs of observations for estimating  </a:t>
                </a:r>
                <a14:m>
                  <m:oMath xmlns:m="http://schemas.openxmlformats.org/officeDocument/2006/math">
                    <m:r>
                      <a:rPr lang="en-US" i="1" dirty="0" smtClean="0">
                        <a:latin typeface="Cambria Math"/>
                      </a:rPr>
                      <m:t>𝜌</m:t>
                    </m:r>
                    <m:r>
                      <a:rPr lang="en-US" i="1" dirty="0" smtClean="0">
                        <a:latin typeface="Cambria Math"/>
                      </a:rPr>
                      <m:t>(</m:t>
                    </m:r>
                    <m:r>
                      <a:rPr lang="en-US" i="1" dirty="0" smtClean="0">
                        <a:latin typeface="Cambria Math"/>
                      </a:rPr>
                      <m:t>h</m:t>
                    </m:r>
                    <m:r>
                      <a:rPr lang="en-US" i="1" dirty="0" smtClean="0">
                        <a:latin typeface="Cambria Math"/>
                      </a:rPr>
                      <m:t>) </m:t>
                    </m:r>
                  </m:oMath>
                </a14:m>
                <a:r>
                  <a:rPr lang="en-US" dirty="0"/>
                  <a:t>are the </a:t>
                </a:r>
                <a14:m>
                  <m:oMath xmlns:m="http://schemas.openxmlformats.org/officeDocument/2006/math">
                    <m:r>
                      <a:rPr lang="en-US" i="1" dirty="0" smtClean="0">
                        <a:latin typeface="Cambria Math"/>
                      </a:rPr>
                      <m:t>𝑛</m:t>
                    </m:r>
                    <m:r>
                      <a:rPr lang="en-US" i="1" dirty="0" smtClean="0">
                        <a:latin typeface="Cambria Math"/>
                      </a:rPr>
                      <m:t> − </m:t>
                    </m:r>
                    <m:r>
                      <a:rPr lang="en-US" i="1" dirty="0" smtClean="0">
                        <a:latin typeface="Cambria Math"/>
                      </a:rPr>
                      <m:t>h</m:t>
                    </m:r>
                    <m:r>
                      <a:rPr lang="en-US" i="1" dirty="0" smtClean="0">
                        <a:latin typeface="Cambria Math"/>
                      </a:rPr>
                      <m:t> </m:t>
                    </m:r>
                  </m:oMath>
                </a14:m>
                <a:r>
                  <a:rPr lang="en-US" dirty="0"/>
                  <a:t> pairs given by </a:t>
                </a:r>
                <a14:m>
                  <m:oMath xmlns:m="http://schemas.openxmlformats.org/officeDocument/2006/math">
                    <m:r>
                      <a:rPr lang="en-US" i="1" dirty="0" smtClean="0">
                        <a:latin typeface="Cambria Math"/>
                      </a:rPr>
                      <m:t>{</m:t>
                    </m:r>
                    <m:d>
                      <m:dPr>
                        <m:ctrlPr>
                          <a:rPr lang="en-US"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err="1">
                                <a:latin typeface="Cambria Math"/>
                              </a:rPr>
                              <m:t>𝑥</m:t>
                            </m:r>
                          </m:e>
                          <m:sub>
                            <m:r>
                              <a:rPr lang="en-US" i="1" dirty="0" err="1">
                                <a:latin typeface="Cambria Math"/>
                              </a:rPr>
                              <m:t>𝑡</m:t>
                            </m:r>
                          </m:sub>
                        </m:sSub>
                        <m:r>
                          <a:rPr lang="en-US" i="1" dirty="0">
                            <a:latin typeface="Cambria Math"/>
                          </a:rPr>
                          <m:t>, </m:t>
                        </m:r>
                        <m:sSub>
                          <m:sSubPr>
                            <m:ctrlPr>
                              <a:rPr lang="en-US" b="0" i="1" dirty="0" smtClean="0">
                                <a:latin typeface="Cambria Math" panose="02040503050406030204" pitchFamily="18" charset="0"/>
                              </a:rPr>
                            </m:ctrlPr>
                          </m:sSubPr>
                          <m:e>
                            <m:r>
                              <a:rPr lang="en-US" i="1" dirty="0" err="1">
                                <a:latin typeface="Cambria Math"/>
                              </a:rPr>
                              <m:t>𝑥</m:t>
                            </m:r>
                          </m:e>
                          <m:sub>
                            <m:r>
                              <a:rPr lang="en-US" b="0" i="1" dirty="0" smtClean="0">
                                <a:latin typeface="Cambria Math"/>
                              </a:rPr>
                              <m:t>𝑡</m:t>
                            </m:r>
                            <m:r>
                              <a:rPr lang="en-US" b="0" i="1" dirty="0" smtClean="0">
                                <a:latin typeface="Cambria Math"/>
                              </a:rPr>
                              <m:t>+</m:t>
                            </m:r>
                            <m:r>
                              <a:rPr lang="en-US" b="0" i="1" dirty="0" smtClean="0">
                                <a:latin typeface="Cambria Math"/>
                              </a:rPr>
                              <m:t>h</m:t>
                            </m:r>
                          </m:sub>
                        </m:sSub>
                        <m:r>
                          <a:rPr lang="en-US" i="1" dirty="0">
                            <a:latin typeface="Cambria Math"/>
                          </a:rPr>
                          <m:t> </m:t>
                        </m:r>
                      </m:e>
                    </m:d>
                    <m:r>
                      <a:rPr lang="en-US" b="0" i="1" dirty="0" smtClean="0">
                        <a:latin typeface="Cambria Math"/>
                      </a:rPr>
                      <m:t>}</m:t>
                    </m:r>
                    <m:r>
                      <a:rPr lang="en-US" i="1" dirty="0">
                        <a:latin typeface="Cambria Math"/>
                      </a:rPr>
                      <m:t>; </m:t>
                    </m:r>
                  </m:oMath>
                </a14:m>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242596" y="1825625"/>
                <a:ext cx="4254759" cy="4351338"/>
              </a:xfrm>
              <a:blipFill>
                <a:blip r:embed="rId2"/>
                <a:stretch>
                  <a:fillRect t="-420" r="-573"/>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65</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798" y="355337"/>
            <a:ext cx="6950902" cy="350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9" name="Прямоугольник 268"/>
          <p:cNvSpPr/>
          <p:nvPr/>
        </p:nvSpPr>
        <p:spPr>
          <a:xfrm>
            <a:off x="5397379" y="3908695"/>
            <a:ext cx="6209321" cy="1815882"/>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a:solidFill>
                  <a:srgbClr val="0A06BA"/>
                </a:solidFill>
                <a:latin typeface="Consolas" pitchFamily="49" charset="0"/>
              </a:rPr>
              <a:t>(r = round(</a:t>
            </a:r>
            <a:r>
              <a:rPr lang="en-US" sz="1600" dirty="0" err="1">
                <a:solidFill>
                  <a:srgbClr val="0A06BA"/>
                </a:solidFill>
                <a:latin typeface="Consolas" pitchFamily="49" charset="0"/>
              </a:rPr>
              <a:t>acf</a:t>
            </a:r>
            <a:r>
              <a:rPr lang="en-US" sz="1600" dirty="0">
                <a:solidFill>
                  <a:srgbClr val="0A06BA"/>
                </a:solidFill>
                <a:latin typeface="Consolas" pitchFamily="49" charset="0"/>
              </a:rPr>
              <a:t>(</a:t>
            </a:r>
            <a:r>
              <a:rPr lang="en-US" sz="1600" dirty="0" err="1">
                <a:solidFill>
                  <a:srgbClr val="0A06BA"/>
                </a:solidFill>
                <a:latin typeface="Consolas" pitchFamily="49" charset="0"/>
              </a:rPr>
              <a:t>soi</a:t>
            </a:r>
            <a:r>
              <a:rPr lang="en-US" sz="1600" dirty="0">
                <a:solidFill>
                  <a:srgbClr val="0A06BA"/>
                </a:solidFill>
                <a:latin typeface="Consolas" pitchFamily="49" charset="0"/>
              </a:rPr>
              <a:t>, 6, plot=FALSE)$</a:t>
            </a:r>
            <a:r>
              <a:rPr lang="en-US" sz="1600" dirty="0" err="1">
                <a:solidFill>
                  <a:srgbClr val="0A06BA"/>
                </a:solidFill>
                <a:latin typeface="Consolas" pitchFamily="49" charset="0"/>
              </a:rPr>
              <a:t>acf</a:t>
            </a:r>
            <a:r>
              <a:rPr lang="en-US" sz="1600" dirty="0">
                <a:solidFill>
                  <a:srgbClr val="0A06BA"/>
                </a:solidFill>
                <a:latin typeface="Consolas" pitchFamily="49" charset="0"/>
              </a:rPr>
              <a:t>[-1], 3)) # first 6 sample </a:t>
            </a:r>
            <a:r>
              <a:rPr lang="en-US" sz="1600" dirty="0" err="1">
                <a:solidFill>
                  <a:srgbClr val="0A06BA"/>
                </a:solidFill>
                <a:latin typeface="Consolas" pitchFamily="49" charset="0"/>
              </a:rPr>
              <a:t>acf</a:t>
            </a:r>
            <a:r>
              <a:rPr lang="en-US" sz="1600" dirty="0">
                <a:solidFill>
                  <a:srgbClr val="0A06BA"/>
                </a:solidFill>
                <a:latin typeface="Consolas" pitchFamily="49" charset="0"/>
              </a:rPr>
              <a:t> values</a:t>
            </a:r>
          </a:p>
          <a:p>
            <a:pPr fontAlgn="base"/>
            <a:r>
              <a:rPr lang="en-US" sz="1600" dirty="0">
                <a:solidFill>
                  <a:srgbClr val="0A06BA"/>
                </a:solidFill>
                <a:latin typeface="Consolas" pitchFamily="49" charset="0"/>
              </a:rPr>
              <a:t>[1] 0.604 0.374 0.214 0.050 -0.107 -0.187</a:t>
            </a:r>
          </a:p>
          <a:p>
            <a:pPr fontAlgn="base"/>
            <a:r>
              <a:rPr lang="en-US" sz="1600" dirty="0">
                <a:solidFill>
                  <a:srgbClr val="0A06BA"/>
                </a:solidFill>
                <a:latin typeface="Consolas" pitchFamily="49" charset="0"/>
              </a:rPr>
              <a:t>par(</a:t>
            </a:r>
            <a:r>
              <a:rPr lang="en-US" sz="1600" dirty="0" err="1">
                <a:solidFill>
                  <a:srgbClr val="0A06BA"/>
                </a:solidFill>
                <a:latin typeface="Consolas" pitchFamily="49" charset="0"/>
              </a:rPr>
              <a:t>mfrow</a:t>
            </a:r>
            <a:r>
              <a:rPr lang="en-US" sz="1600" dirty="0">
                <a:solidFill>
                  <a:srgbClr val="0A06BA"/>
                </a:solidFill>
                <a:latin typeface="Consolas" pitchFamily="49" charset="0"/>
              </a:rPr>
              <a:t>=c(1,2))</a:t>
            </a:r>
          </a:p>
          <a:p>
            <a:pPr fontAlgn="base"/>
            <a:r>
              <a:rPr lang="en-US" sz="1600" dirty="0">
                <a:solidFill>
                  <a:srgbClr val="0A06BA"/>
                </a:solidFill>
                <a:latin typeface="Consolas" pitchFamily="49" charset="0"/>
              </a:rPr>
              <a:t>plot(lag(soi,-1), </a:t>
            </a:r>
            <a:r>
              <a:rPr lang="en-US" sz="1600" dirty="0" err="1">
                <a:solidFill>
                  <a:srgbClr val="0A06BA"/>
                </a:solidFill>
                <a:latin typeface="Consolas" pitchFamily="49" charset="0"/>
              </a:rPr>
              <a:t>soi</a:t>
            </a:r>
            <a:r>
              <a:rPr lang="en-US" sz="1600" dirty="0">
                <a:solidFill>
                  <a:srgbClr val="0A06BA"/>
                </a:solidFill>
                <a:latin typeface="Consolas" pitchFamily="49" charset="0"/>
              </a:rPr>
              <a:t>); legend('</a:t>
            </a:r>
            <a:r>
              <a:rPr lang="en-US" sz="1600" dirty="0" err="1">
                <a:solidFill>
                  <a:srgbClr val="0A06BA"/>
                </a:solidFill>
                <a:latin typeface="Consolas" pitchFamily="49" charset="0"/>
              </a:rPr>
              <a:t>topleft</a:t>
            </a:r>
            <a:r>
              <a:rPr lang="en-US" sz="1600" dirty="0">
                <a:solidFill>
                  <a:srgbClr val="0A06BA"/>
                </a:solidFill>
                <a:latin typeface="Consolas" pitchFamily="49" charset="0"/>
              </a:rPr>
              <a:t>', legend=r[1])</a:t>
            </a:r>
          </a:p>
          <a:p>
            <a:pPr fontAlgn="base"/>
            <a:r>
              <a:rPr lang="en-US" sz="1600" dirty="0">
                <a:solidFill>
                  <a:srgbClr val="0A06BA"/>
                </a:solidFill>
                <a:latin typeface="Consolas" pitchFamily="49" charset="0"/>
              </a:rPr>
              <a:t>plot(lag(soi,-6), </a:t>
            </a:r>
            <a:r>
              <a:rPr lang="en-US" sz="1600" dirty="0" err="1">
                <a:solidFill>
                  <a:srgbClr val="0A06BA"/>
                </a:solidFill>
                <a:latin typeface="Consolas" pitchFamily="49" charset="0"/>
              </a:rPr>
              <a:t>soi</a:t>
            </a:r>
            <a:r>
              <a:rPr lang="en-US" sz="1600" dirty="0">
                <a:solidFill>
                  <a:srgbClr val="0A06BA"/>
                </a:solidFill>
                <a:latin typeface="Consolas" pitchFamily="49" charset="0"/>
              </a:rPr>
              <a:t>); legend('</a:t>
            </a:r>
            <a:r>
              <a:rPr lang="en-US" sz="1600" dirty="0" err="1">
                <a:solidFill>
                  <a:srgbClr val="0A06BA"/>
                </a:solidFill>
                <a:latin typeface="Consolas" pitchFamily="49" charset="0"/>
              </a:rPr>
              <a:t>topleft</a:t>
            </a:r>
            <a:r>
              <a:rPr lang="en-US" sz="1600" dirty="0">
                <a:solidFill>
                  <a:srgbClr val="0A06BA"/>
                </a:solidFill>
                <a:latin typeface="Consolas" pitchFamily="49" charset="0"/>
              </a:rPr>
              <a:t>', legend=r[6])</a:t>
            </a:r>
            <a:endParaRPr lang="en-US" sz="1600" dirty="0">
              <a:solidFill>
                <a:schemeClr val="accent6"/>
              </a:solidFill>
              <a:latin typeface="Consolas" pitchFamily="49" charset="0"/>
            </a:endParaRPr>
          </a:p>
        </p:txBody>
      </p:sp>
    </p:spTree>
    <p:extLst>
      <p:ext uri="{BB962C8B-B14F-4D97-AF65-F5344CB8AC3E}">
        <p14:creationId xmlns:p14="http://schemas.microsoft.com/office/powerpoint/2010/main" val="3674199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2217" y="0"/>
            <a:ext cx="10515600" cy="791871"/>
          </a:xfrm>
        </p:spPr>
        <p:txBody>
          <a:bodyPr>
            <a:normAutofit/>
          </a:bodyPr>
          <a:lstStyle/>
          <a:p>
            <a:r>
              <a:rPr lang="en-US" sz="4000" dirty="0"/>
              <a:t>Example 1.26 A Simulated Time Series</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520960" y="634481"/>
                <a:ext cx="5181600" cy="3993502"/>
              </a:xfrm>
            </p:spPr>
            <p:txBody>
              <a:bodyPr>
                <a:normAutofit fontScale="85000" lnSpcReduction="10000"/>
              </a:bodyPr>
              <a:lstStyle/>
              <a:p>
                <a:pPr marL="114300" indent="0" algn="just">
                  <a:buNone/>
                </a:pPr>
                <a:r>
                  <a:rPr lang="en-US" dirty="0"/>
                  <a:t>To compare the sample ACF for various sample sizes to the theoretical ACF,  consider a contrived set of data </a:t>
                </a:r>
                <a:r>
                  <a:rPr lang="en-US" u="sng" dirty="0"/>
                  <a:t>generated by tossing a fair coin</a:t>
                </a:r>
                <a:r>
                  <a:rPr lang="en-US" dirty="0"/>
                  <a:t>, letting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𝑥</m:t>
                        </m:r>
                      </m:e>
                      <m:sub>
                        <m:r>
                          <a:rPr lang="en-US" i="1" dirty="0" smtClean="0">
                            <a:latin typeface="Cambria Math"/>
                          </a:rPr>
                          <m:t>𝑡</m:t>
                        </m:r>
                      </m:sub>
                    </m:sSub>
                    <m:r>
                      <a:rPr lang="en-US" i="1" dirty="0">
                        <a:latin typeface="Cambria Math"/>
                      </a:rPr>
                      <m:t> = 1 </m:t>
                    </m:r>
                  </m:oMath>
                </a14:m>
                <a:r>
                  <a:rPr lang="en-US" dirty="0"/>
                  <a:t>when  a </a:t>
                </a:r>
                <a:r>
                  <a:rPr lang="en-US" i="1" dirty="0"/>
                  <a:t>head</a:t>
                </a:r>
                <a:r>
                  <a:rPr lang="en-US" dirty="0"/>
                  <a:t> is obtained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𝑥</m:t>
                        </m:r>
                      </m:e>
                      <m:sub>
                        <m:r>
                          <a:rPr lang="en-US" i="1" dirty="0" smtClean="0">
                            <a:latin typeface="Cambria Math"/>
                          </a:rPr>
                          <m:t>𝑡</m:t>
                        </m:r>
                      </m:sub>
                    </m:sSub>
                    <m:r>
                      <a:rPr lang="en-US" i="1" dirty="0">
                        <a:latin typeface="Cambria Math"/>
                      </a:rPr>
                      <m:t> = −1 </m:t>
                    </m:r>
                  </m:oMath>
                </a14:m>
                <a:r>
                  <a:rPr lang="en-US" dirty="0"/>
                  <a:t>when a</a:t>
                </a:r>
                <a:r>
                  <a:rPr lang="en-US" i="1" dirty="0"/>
                  <a:t> tail</a:t>
                </a:r>
                <a:r>
                  <a:rPr lang="en-US" dirty="0"/>
                  <a:t> is obtained. Then, construct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𝑦</m:t>
                        </m:r>
                      </m:e>
                      <m:sub>
                        <m:r>
                          <a:rPr lang="en-US" i="1" dirty="0" smtClean="0">
                            <a:latin typeface="Cambria Math"/>
                          </a:rPr>
                          <m:t>𝑡</m:t>
                        </m:r>
                      </m:sub>
                    </m:sSub>
                  </m:oMath>
                </a14:m>
                <a:r>
                  <a:rPr lang="en-US" dirty="0"/>
                  <a:t> as</a:t>
                </a:r>
              </a:p>
              <a:p>
                <a:pPr marL="114300" indent="0" algn="just">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a:rPr>
                            <m:t>𝑦</m:t>
                          </m:r>
                        </m:e>
                        <m:sub>
                          <m:r>
                            <a:rPr lang="en-US" i="1" dirty="0" smtClean="0">
                              <a:latin typeface="Cambria Math"/>
                            </a:rPr>
                            <m:t>𝑡</m:t>
                          </m:r>
                        </m:sub>
                      </m:sSub>
                      <m:r>
                        <a:rPr lang="en-US" i="1" dirty="0">
                          <a:latin typeface="Cambria Math"/>
                        </a:rPr>
                        <m:t>  = 5 + </m:t>
                      </m:r>
                      <m:sSub>
                        <m:sSubPr>
                          <m:ctrlPr>
                            <a:rPr lang="en-US" b="0" i="1" dirty="0" smtClean="0">
                              <a:latin typeface="Cambria Math" panose="02040503050406030204" pitchFamily="18" charset="0"/>
                            </a:rPr>
                          </m:ctrlPr>
                        </m:sSubPr>
                        <m:e>
                          <m:r>
                            <a:rPr lang="en-US" i="1" dirty="0" err="1">
                              <a:latin typeface="Cambria Math"/>
                            </a:rPr>
                            <m:t>𝑥</m:t>
                          </m:r>
                        </m:e>
                        <m:sub>
                          <m:r>
                            <a:rPr lang="en-US" i="1" dirty="0" err="1">
                              <a:latin typeface="Cambria Math"/>
                            </a:rPr>
                            <m:t>𝑡</m:t>
                          </m:r>
                        </m:sub>
                      </m:sSub>
                      <m:r>
                        <a:rPr lang="en-US" i="1" dirty="0">
                          <a:latin typeface="Cambria Math"/>
                        </a:rPr>
                        <m:t> −</m:t>
                      </m:r>
                      <m:r>
                        <a:rPr lang="en-US" b="0" i="1" dirty="0" smtClean="0">
                          <a:latin typeface="Cambria Math"/>
                        </a:rPr>
                        <m:t>0</m:t>
                      </m:r>
                      <m:r>
                        <a:rPr lang="en-US" i="1" dirty="0">
                          <a:latin typeface="Cambria Math"/>
                        </a:rPr>
                        <m:t>.7</m:t>
                      </m:r>
                      <m:sSub>
                        <m:sSubPr>
                          <m:ctrlPr>
                            <a:rPr lang="en-US" b="0" i="1" dirty="0" smtClean="0">
                              <a:latin typeface="Cambria Math" panose="02040503050406030204" pitchFamily="18" charset="0"/>
                            </a:rPr>
                          </m:ctrlPr>
                        </m:sSubPr>
                        <m:e>
                          <m:r>
                            <a:rPr lang="en-US" i="1" dirty="0">
                              <a:latin typeface="Cambria Math"/>
                            </a:rPr>
                            <m:t>𝑥</m:t>
                          </m:r>
                        </m:e>
                        <m:sub>
                          <m:r>
                            <a:rPr lang="en-US" i="1" dirty="0">
                              <a:latin typeface="Cambria Math"/>
                            </a:rPr>
                            <m:t>𝑡</m:t>
                          </m:r>
                          <m:r>
                            <a:rPr lang="en-US" b="0" i="1" dirty="0" smtClean="0">
                              <a:latin typeface="Cambria Math"/>
                            </a:rPr>
                            <m:t>−1</m:t>
                          </m:r>
                        </m:sub>
                      </m:sSub>
                    </m:oMath>
                  </m:oMathPara>
                </a14:m>
                <a:endParaRPr lang="en-US" dirty="0"/>
              </a:p>
              <a:p>
                <a:pPr algn="just"/>
                <a:r>
                  <a:rPr lang="en-US" dirty="0"/>
                  <a:t>To simulate data, we consider two cases, one with a small sample size (n = 10)  and another with a moderate sample size (n = 100).</a:t>
                </a:r>
              </a:p>
              <a:p>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520960" y="634481"/>
                <a:ext cx="5181600" cy="3993502"/>
              </a:xfrm>
              <a:blipFill rotWithShape="1">
                <a:blip r:embed="rId2"/>
                <a:stretch>
                  <a:fillRect r="-1882" b="-122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520960" y="4627983"/>
                <a:ext cx="4534678" cy="1455673"/>
              </a:xfrm>
            </p:spPr>
            <p:txBody>
              <a:bodyPr>
                <a:normAutofit fontScale="85000" lnSpcReduction="20000"/>
              </a:bodyPr>
              <a:lstStyle/>
              <a:p>
                <a:r>
                  <a:rPr lang="en-US" b="1" dirty="0"/>
                  <a:t>The theoretical ACF</a:t>
                </a:r>
                <a:r>
                  <a:rPr lang="en-US" dirty="0"/>
                  <a:t>:</a:t>
                </a:r>
              </a:p>
              <a:p>
                <a:pPr marL="11430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𝜌</m:t>
                        </m:r>
                      </m:e>
                      <m:sub>
                        <m:r>
                          <a:rPr lang="en-US" b="0" i="1" smtClean="0">
                            <a:latin typeface="Cambria Math"/>
                          </a:rPr>
                          <m:t>𝑦</m:t>
                        </m:r>
                      </m:sub>
                    </m:sSub>
                    <m:d>
                      <m:dPr>
                        <m:ctrlPr>
                          <a:rPr lang="en-US" b="0" i="1" smtClean="0">
                            <a:latin typeface="Cambria Math" panose="02040503050406030204" pitchFamily="18" charset="0"/>
                          </a:rPr>
                        </m:ctrlPr>
                      </m:dPr>
                      <m:e>
                        <m:r>
                          <a:rPr lang="en-US" b="0" i="1" smtClean="0">
                            <a:latin typeface="Cambria Math"/>
                          </a:rPr>
                          <m:t>1</m:t>
                        </m:r>
                      </m:e>
                    </m:d>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0.7</m:t>
                        </m:r>
                      </m:num>
                      <m:den>
                        <m:r>
                          <a:rPr lang="en-US" b="0" i="1" smtClean="0">
                            <a:latin typeface="Cambria Math"/>
                          </a:rPr>
                          <m:t>1+</m:t>
                        </m:r>
                        <m:sSup>
                          <m:sSupPr>
                            <m:ctrlPr>
                              <a:rPr lang="en-US" b="0" i="1" smtClean="0">
                                <a:latin typeface="Cambria Math" panose="02040503050406030204" pitchFamily="18" charset="0"/>
                              </a:rPr>
                            </m:ctrlPr>
                          </m:sSupPr>
                          <m:e>
                            <m:r>
                              <a:rPr lang="en-US" b="0" i="1" smtClean="0">
                                <a:latin typeface="Cambria Math"/>
                              </a:rPr>
                              <m:t>0.7</m:t>
                            </m:r>
                          </m:e>
                          <m:sup>
                            <m:r>
                              <a:rPr lang="en-US" b="0" i="1" smtClean="0">
                                <a:latin typeface="Cambria Math"/>
                              </a:rPr>
                              <m:t>2</m:t>
                            </m:r>
                          </m:sup>
                        </m:sSup>
                      </m:den>
                    </m:f>
                  </m:oMath>
                </a14:m>
                <a:r>
                  <a:rPr lang="en-US" dirty="0"/>
                  <a:t>=-</a:t>
                </a:r>
                <a:r>
                  <a:rPr lang="ru-RU" dirty="0"/>
                  <a:t>0</a:t>
                </a:r>
                <a:r>
                  <a:rPr lang="en-CA" dirty="0"/>
                  <a:t>.</a:t>
                </a:r>
                <a:r>
                  <a:rPr lang="en-US" dirty="0"/>
                  <a:t>47</a:t>
                </a:r>
              </a:p>
              <a:p>
                <a:pPr marL="114300" indent="0">
                  <a:buNone/>
                </a:pPr>
                <a:r>
                  <a:rPr lang="en-US" dirty="0"/>
                  <a:t>And </a:t>
                </a:r>
                <a14:m>
                  <m:oMath xmlns:m="http://schemas.openxmlformats.org/officeDocument/2006/math">
                    <m:r>
                      <a:rPr lang="en-US" b="0" i="1" smtClean="0">
                        <a:latin typeface="Cambria Math"/>
                      </a:rPr>
                      <m:t>𝜌</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=0</m:t>
                    </m:r>
                  </m:oMath>
                </a14:m>
                <a:r>
                  <a:rPr lang="en-US" dirty="0"/>
                  <a:t> for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&gt;1.</m:t>
                    </m:r>
                  </m:oMath>
                </a14:m>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520960" y="4627983"/>
                <a:ext cx="4534678" cy="1455673"/>
              </a:xfrm>
              <a:blipFill>
                <a:blip r:embed="rId3"/>
                <a:stretch>
                  <a:fillRect t="-1255" b="-3347"/>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66</a:t>
            </a:fld>
            <a:endParaRPr lang="en-US"/>
          </a:p>
        </p:txBody>
      </p:sp>
      <p:sp>
        <p:nvSpPr>
          <p:cNvPr id="6" name="Прямоугольник 5"/>
          <p:cNvSpPr/>
          <p:nvPr/>
        </p:nvSpPr>
        <p:spPr>
          <a:xfrm>
            <a:off x="5822303" y="810932"/>
            <a:ext cx="5845248" cy="5386090"/>
          </a:xfrm>
          <a:prstGeom prst="rect">
            <a:avLst/>
          </a:prstGeom>
        </p:spPr>
        <p:txBody>
          <a:bodyPr wrap="square">
            <a:spAutoFit/>
          </a:bodyPr>
          <a:lstStyle/>
          <a:p>
            <a:pPr fontAlgn="base"/>
            <a:r>
              <a:rPr lang="en-US" sz="1600" u="sng" dirty="0">
                <a:solidFill>
                  <a:srgbClr val="0A06BA"/>
                </a:solidFill>
                <a:latin typeface="Consolas" pitchFamily="49" charset="0"/>
              </a:rPr>
              <a:t>R-code</a:t>
            </a:r>
          </a:p>
          <a:p>
            <a:pPr fontAlgn="base"/>
            <a:r>
              <a:rPr lang="en-US" sz="1600" dirty="0" err="1">
                <a:solidFill>
                  <a:srgbClr val="0A06BA"/>
                </a:solidFill>
                <a:latin typeface="Consolas" pitchFamily="49" charset="0"/>
              </a:rPr>
              <a:t>set.seed</a:t>
            </a:r>
            <a:r>
              <a:rPr lang="en-US" sz="1600" dirty="0">
                <a:solidFill>
                  <a:srgbClr val="0A06BA"/>
                </a:solidFill>
                <a:latin typeface="Consolas" pitchFamily="49" charset="0"/>
              </a:rPr>
              <a:t>(101010)</a:t>
            </a:r>
          </a:p>
          <a:p>
            <a:pPr fontAlgn="base"/>
            <a:r>
              <a:rPr lang="en-US" sz="1600" dirty="0">
                <a:solidFill>
                  <a:srgbClr val="0A06BA"/>
                </a:solidFill>
                <a:latin typeface="Consolas" pitchFamily="49" charset="0"/>
              </a:rPr>
              <a:t>x1 = 2*</a:t>
            </a:r>
            <a:r>
              <a:rPr lang="en-US" sz="1600" dirty="0" err="1">
                <a:solidFill>
                  <a:srgbClr val="0A06BA"/>
                </a:solidFill>
                <a:latin typeface="Consolas" pitchFamily="49" charset="0"/>
              </a:rPr>
              <a:t>rbinom</a:t>
            </a:r>
            <a:r>
              <a:rPr lang="en-US" sz="1600" dirty="0">
                <a:solidFill>
                  <a:srgbClr val="0A06BA"/>
                </a:solidFill>
                <a:latin typeface="Consolas" pitchFamily="49" charset="0"/>
              </a:rPr>
              <a:t>(11, 1, .5) - 1 # simulated sequence of </a:t>
            </a:r>
            <a:r>
              <a:rPr lang="en-US" sz="1600" dirty="0">
                <a:solidFill>
                  <a:srgbClr val="4542CB"/>
                </a:solidFill>
                <a:latin typeface="Consolas" pitchFamily="49" charset="0"/>
              </a:rPr>
              <a:t>coin</a:t>
            </a:r>
            <a:r>
              <a:rPr lang="en-US" sz="1600" dirty="0">
                <a:solidFill>
                  <a:srgbClr val="0A06BA"/>
                </a:solidFill>
                <a:latin typeface="Consolas" pitchFamily="49" charset="0"/>
              </a:rPr>
              <a:t> tosses</a:t>
            </a:r>
          </a:p>
          <a:p>
            <a:pPr fontAlgn="base"/>
            <a:r>
              <a:rPr lang="en-US" sz="1600" dirty="0">
                <a:solidFill>
                  <a:srgbClr val="0A06BA"/>
                </a:solidFill>
                <a:latin typeface="Consolas" pitchFamily="49" charset="0"/>
              </a:rPr>
              <a:t>x2 = 2*</a:t>
            </a:r>
            <a:r>
              <a:rPr lang="en-US" sz="1600" dirty="0" err="1">
                <a:solidFill>
                  <a:srgbClr val="0A06BA"/>
                </a:solidFill>
                <a:latin typeface="Consolas" pitchFamily="49" charset="0"/>
              </a:rPr>
              <a:t>rbinom</a:t>
            </a:r>
            <a:r>
              <a:rPr lang="en-US" sz="1600" dirty="0">
                <a:solidFill>
                  <a:srgbClr val="0A06BA"/>
                </a:solidFill>
                <a:latin typeface="Consolas" pitchFamily="49" charset="0"/>
              </a:rPr>
              <a:t>(101, 1, .5) - 1</a:t>
            </a:r>
          </a:p>
          <a:p>
            <a:pPr fontAlgn="base"/>
            <a:r>
              <a:rPr lang="en-US" sz="1600" dirty="0">
                <a:solidFill>
                  <a:srgbClr val="0A06BA"/>
                </a:solidFill>
                <a:latin typeface="Consolas" pitchFamily="49" charset="0"/>
              </a:rPr>
              <a:t>y1 = 5 + filter(x1, sides=1, filter=c(1,-.7))[-1]</a:t>
            </a:r>
          </a:p>
          <a:p>
            <a:pPr fontAlgn="base"/>
            <a:r>
              <a:rPr lang="en-US" sz="1600" dirty="0">
                <a:solidFill>
                  <a:srgbClr val="0A06BA"/>
                </a:solidFill>
                <a:latin typeface="Consolas" pitchFamily="49" charset="0"/>
              </a:rPr>
              <a:t>y2 = 5 + filter(x2, sides=1, filter=c(1,-.7))[-1]</a:t>
            </a:r>
          </a:p>
          <a:p>
            <a:pPr fontAlgn="base"/>
            <a:r>
              <a:rPr lang="en-US" sz="1600" dirty="0" err="1">
                <a:solidFill>
                  <a:srgbClr val="0A06BA"/>
                </a:solidFill>
                <a:latin typeface="Consolas" pitchFamily="49" charset="0"/>
              </a:rPr>
              <a:t>tsplot</a:t>
            </a:r>
            <a:r>
              <a:rPr lang="en-US" sz="1600" dirty="0">
                <a:solidFill>
                  <a:srgbClr val="0A06BA"/>
                </a:solidFill>
                <a:latin typeface="Consolas" pitchFamily="49" charset="0"/>
              </a:rPr>
              <a:t>(y1, type=‘s’) # plot series</a:t>
            </a:r>
          </a:p>
          <a:p>
            <a:pPr fontAlgn="base"/>
            <a:r>
              <a:rPr lang="en-US" sz="1600" dirty="0" err="1">
                <a:solidFill>
                  <a:srgbClr val="0A06BA"/>
                </a:solidFill>
                <a:latin typeface="Consolas" pitchFamily="49" charset="0"/>
              </a:rPr>
              <a:t>tsplot</a:t>
            </a:r>
            <a:r>
              <a:rPr lang="en-US" sz="1600" dirty="0">
                <a:solidFill>
                  <a:srgbClr val="0A06BA"/>
                </a:solidFill>
                <a:latin typeface="Consolas" pitchFamily="49" charset="0"/>
              </a:rPr>
              <a:t>(y2, type='s’)</a:t>
            </a:r>
          </a:p>
          <a:p>
            <a:pPr fontAlgn="base"/>
            <a:r>
              <a:rPr lang="en-US" sz="1600" dirty="0">
                <a:solidFill>
                  <a:srgbClr val="0A06BA"/>
                </a:solidFill>
                <a:latin typeface="Consolas" pitchFamily="49" charset="0"/>
              </a:rPr>
              <a:t>c(mean(y1), mean(y2)) # the sample means</a:t>
            </a:r>
          </a:p>
          <a:p>
            <a:pPr fontAlgn="base"/>
            <a:r>
              <a:rPr lang="en-US" sz="1600" dirty="0">
                <a:solidFill>
                  <a:srgbClr val="0A06BA"/>
                </a:solidFill>
                <a:latin typeface="Consolas" pitchFamily="49" charset="0"/>
              </a:rPr>
              <a:t>[1] 5.080 5.002</a:t>
            </a:r>
          </a:p>
          <a:p>
            <a:pPr fontAlgn="base"/>
            <a:r>
              <a:rPr lang="en-US" sz="1600" dirty="0" err="1">
                <a:solidFill>
                  <a:srgbClr val="0A06BA"/>
                </a:solidFill>
                <a:latin typeface="Consolas" pitchFamily="49" charset="0"/>
              </a:rPr>
              <a:t>acf</a:t>
            </a:r>
            <a:r>
              <a:rPr lang="en-US" sz="1600" dirty="0">
                <a:solidFill>
                  <a:srgbClr val="0A06BA"/>
                </a:solidFill>
                <a:latin typeface="Consolas" pitchFamily="49" charset="0"/>
              </a:rPr>
              <a:t>(y1, </a:t>
            </a:r>
            <a:r>
              <a:rPr lang="en-US" sz="1600" dirty="0" err="1">
                <a:solidFill>
                  <a:srgbClr val="0A06BA"/>
                </a:solidFill>
                <a:latin typeface="Consolas" pitchFamily="49" charset="0"/>
              </a:rPr>
              <a:t>lag.max</a:t>
            </a:r>
            <a:r>
              <a:rPr lang="en-US" sz="1600" dirty="0">
                <a:solidFill>
                  <a:srgbClr val="0A06BA"/>
                </a:solidFill>
                <a:latin typeface="Consolas" pitchFamily="49" charset="0"/>
              </a:rPr>
              <a:t>=4, plot=FALSE) </a:t>
            </a:r>
          </a:p>
          <a:p>
            <a:pPr fontAlgn="base"/>
            <a:r>
              <a:rPr lang="en-US" sz="1600" dirty="0">
                <a:solidFill>
                  <a:srgbClr val="0A06BA"/>
                </a:solidFill>
                <a:latin typeface="Consolas" pitchFamily="49" charset="0"/>
              </a:rPr>
              <a:t>Autocorrelations of series 'y1', by lag</a:t>
            </a:r>
          </a:p>
          <a:p>
            <a:pPr fontAlgn="base"/>
            <a:r>
              <a:rPr lang="en-US" sz="1600" dirty="0">
                <a:solidFill>
                  <a:srgbClr val="0A06BA"/>
                </a:solidFill>
                <a:latin typeface="Consolas" pitchFamily="49" charset="0"/>
              </a:rPr>
              <a:t>  0        1       2       3         4</a:t>
            </a:r>
          </a:p>
          <a:p>
            <a:pPr fontAlgn="base"/>
            <a:r>
              <a:rPr lang="en-US" sz="2000" b="1" dirty="0">
                <a:solidFill>
                  <a:srgbClr val="0A06BA"/>
                </a:solidFill>
                <a:latin typeface="Consolas" pitchFamily="49" charset="0"/>
              </a:rPr>
              <a:t>1.000 -0.688 0.425 -0.306 -0.007</a:t>
            </a:r>
          </a:p>
          <a:p>
            <a:pPr fontAlgn="base"/>
            <a:r>
              <a:rPr lang="en-US" sz="1600" dirty="0" err="1">
                <a:solidFill>
                  <a:srgbClr val="0A06BA"/>
                </a:solidFill>
                <a:latin typeface="Consolas" pitchFamily="49" charset="0"/>
              </a:rPr>
              <a:t>acf</a:t>
            </a:r>
            <a:r>
              <a:rPr lang="en-US" sz="1600" dirty="0">
                <a:solidFill>
                  <a:srgbClr val="0A06BA"/>
                </a:solidFill>
                <a:latin typeface="Consolas" pitchFamily="49" charset="0"/>
              </a:rPr>
              <a:t>(y2, </a:t>
            </a:r>
            <a:r>
              <a:rPr lang="en-US" sz="1600" dirty="0" err="1">
                <a:solidFill>
                  <a:srgbClr val="0A06BA"/>
                </a:solidFill>
                <a:latin typeface="Consolas" pitchFamily="49" charset="0"/>
              </a:rPr>
              <a:t>lag.max</a:t>
            </a:r>
            <a:r>
              <a:rPr lang="en-US" sz="1600" dirty="0">
                <a:solidFill>
                  <a:srgbClr val="0A06BA"/>
                </a:solidFill>
                <a:latin typeface="Consolas" pitchFamily="49" charset="0"/>
              </a:rPr>
              <a:t>=4, plot=FALSE) </a:t>
            </a:r>
          </a:p>
          <a:p>
            <a:pPr fontAlgn="base"/>
            <a:r>
              <a:rPr lang="en-US" sz="1600" dirty="0">
                <a:solidFill>
                  <a:srgbClr val="0A06BA"/>
                </a:solidFill>
                <a:latin typeface="Consolas" pitchFamily="49" charset="0"/>
              </a:rPr>
              <a:t>Autocorrelations of series 'y2', by lag</a:t>
            </a:r>
          </a:p>
          <a:p>
            <a:pPr fontAlgn="base"/>
            <a:r>
              <a:rPr lang="en-US" sz="1600" dirty="0">
                <a:solidFill>
                  <a:srgbClr val="0A06BA"/>
                </a:solidFill>
                <a:latin typeface="Consolas" pitchFamily="49" charset="0"/>
              </a:rPr>
              <a:t>  0         1        2      3         4</a:t>
            </a:r>
          </a:p>
          <a:p>
            <a:pPr fontAlgn="base"/>
            <a:r>
              <a:rPr lang="en-US" sz="2000" b="1" dirty="0">
                <a:solidFill>
                  <a:srgbClr val="0A06BA"/>
                </a:solidFill>
                <a:latin typeface="Consolas" pitchFamily="49" charset="0"/>
              </a:rPr>
              <a:t>1.000 -0.480 -0.002 -0.004 0.000</a:t>
            </a:r>
          </a:p>
          <a:p>
            <a:pPr fontAlgn="base"/>
            <a:r>
              <a:rPr lang="en-US" sz="1600" dirty="0">
                <a:solidFill>
                  <a:srgbClr val="0A06BA"/>
                </a:solidFill>
                <a:latin typeface="Consolas" pitchFamily="49" charset="0"/>
              </a:rPr>
              <a:t># Note that the sample ACF at lag zero is always 1 (Why?).</a:t>
            </a:r>
            <a:endParaRPr lang="en-US" sz="1600" dirty="0">
              <a:solidFill>
                <a:schemeClr val="accent6"/>
              </a:solidFill>
              <a:latin typeface="Consolas" pitchFamily="49" charset="0"/>
            </a:endParaRPr>
          </a:p>
        </p:txBody>
      </p:sp>
    </p:spTree>
    <p:extLst>
      <p:ext uri="{BB962C8B-B14F-4D97-AF65-F5344CB8AC3E}">
        <p14:creationId xmlns:p14="http://schemas.microsoft.com/office/powerpoint/2010/main" val="3597030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0"/>
            <a:ext cx="9784080" cy="1325563"/>
          </a:xfrm>
        </p:spPr>
        <p:txBody>
          <a:bodyPr>
            <a:normAutofit/>
          </a:bodyPr>
          <a:lstStyle/>
          <a:p>
            <a:r>
              <a:rPr lang="en-US" sz="4000" b="1" dirty="0"/>
              <a:t>Quiz and midterm practice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1073020" y="1013791"/>
                <a:ext cx="10058400" cy="5565913"/>
              </a:xfrm>
            </p:spPr>
            <p:txBody>
              <a:bodyPr>
                <a:normAutofit/>
              </a:bodyPr>
              <a:lstStyle/>
              <a:p>
                <a:pPr marL="114300" indent="0">
                  <a:buNone/>
                </a:pPr>
                <a:r>
                  <a:rPr lang="en-US" b="1" dirty="0"/>
                  <a:t>Sample covariance</a:t>
                </a:r>
                <a:r>
                  <a:rPr lang="en-US" dirty="0"/>
                  <a:t>.</a:t>
                </a:r>
              </a:p>
              <a:p>
                <a:pPr marL="114300" indent="0">
                  <a:buNone/>
                </a:pPr>
                <a:r>
                  <a:rPr lang="en-US" dirty="0"/>
                  <a:t>Consider a sample of the series:</a:t>
                </a:r>
              </a:p>
              <a:p>
                <a:pPr marL="114300" indent="0">
                  <a:buNone/>
                </a:pPr>
                <a:endParaRPr lang="en-US" dirty="0"/>
              </a:p>
              <a:p>
                <a:pPr marL="114300" indent="0">
                  <a:buNone/>
                </a:pPr>
                <a:endParaRPr lang="en-US" dirty="0"/>
              </a:p>
              <a:p>
                <a:pPr marL="114300" indent="0">
                  <a:buNone/>
                </a:pPr>
                <a:r>
                  <a:rPr lang="en-US" dirty="0"/>
                  <a:t>Sample </a:t>
                </a:r>
                <a:r>
                  <a:rPr lang="en-US" dirty="0" err="1"/>
                  <a:t>autocovariance</a:t>
                </a:r>
                <a:r>
                  <a:rPr lang="en-US" dirty="0"/>
                  <a:t> of </a:t>
                </a:r>
                <a14:m>
                  <m:oMath xmlns:m="http://schemas.openxmlformats.org/officeDocument/2006/math">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𝑡</m:t>
                        </m:r>
                      </m:sub>
                    </m:sSub>
                    <m:r>
                      <a:rPr lang="ru-RU" i="1">
                        <a:latin typeface="Cambria Math" panose="02040503050406030204" pitchFamily="18" charset="0"/>
                      </a:rPr>
                      <m:t> </m:t>
                    </m:r>
                  </m:oMath>
                </a14:m>
                <a:r>
                  <a:rPr lang="en-US" dirty="0"/>
                  <a:t> at lag 2 is equal to</a:t>
                </a:r>
              </a:p>
              <a:p>
                <a:pPr marL="628650" indent="-514350" fontAlgn="ctr">
                  <a:buAutoNum type="alphaLcPeriod"/>
                </a:pPr>
                <a:r>
                  <a:rPr lang="en-US" dirty="0"/>
                  <a:t>0</a:t>
                </a:r>
              </a:p>
              <a:p>
                <a:pPr marL="628650" indent="-514350" fontAlgn="ctr">
                  <a:buAutoNum type="alphaLcPeriod"/>
                </a:pPr>
                <a:r>
                  <a:rPr lang="en-US" dirty="0"/>
                  <a:t>1/5</a:t>
                </a:r>
              </a:p>
              <a:p>
                <a:pPr marL="628650" indent="-514350" fontAlgn="ctr">
                  <a:buAutoNum type="alphaLcPeriod"/>
                </a:pPr>
                <a:r>
                  <a:rPr lang="en-US" dirty="0"/>
                  <a:t>-1/5</a:t>
                </a:r>
              </a:p>
              <a:p>
                <a:pPr marL="628650" indent="-514350" fontAlgn="ctr">
                  <a:buAutoNum type="alphaLcPeriod"/>
                </a:pPr>
                <a:r>
                  <a:rPr lang="en-US" dirty="0"/>
                  <a:t>0.5</a:t>
                </a:r>
              </a:p>
              <a:p>
                <a:pPr marL="628650" indent="-514350" fontAlgn="ctr">
                  <a:buAutoNum type="alphaLcPeriod"/>
                </a:pPr>
                <a:r>
                  <a:rPr lang="en-US" dirty="0"/>
                  <a:t>1</a:t>
                </a:r>
              </a:p>
              <a:p>
                <a:pPr marL="114300" indent="0">
                  <a:buNone/>
                </a:pPr>
                <a:endParaRPr lang="en-US" dirty="0"/>
              </a:p>
              <a:p>
                <a:pPr marL="114300" indent="0">
                  <a:buNone/>
                </a:pPr>
                <a:endParaRPr lang="en-US" dirty="0"/>
              </a:p>
              <a:p>
                <a:pPr marL="114300" indent="0">
                  <a:buNone/>
                </a:pPr>
                <a:endParaRPr lang="ru-RU" dirty="0"/>
              </a:p>
              <a:p>
                <a:pPr marL="114300" indent="0">
                  <a:buNone/>
                </a:pPr>
                <a:endParaRPr lang="en-US" dirty="0"/>
              </a:p>
              <a:p>
                <a:pPr marL="114300" indent="0">
                  <a:buNone/>
                </a:pPr>
                <a:endParaRPr lang="en-CA"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1073020" y="1013791"/>
                <a:ext cx="10058400" cy="5565913"/>
              </a:xfrm>
              <a:blipFill>
                <a:blip r:embed="rId2"/>
                <a:stretch>
                  <a:fillRect l="-61"/>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67</a:t>
            </a:fld>
            <a:endParaRPr lang="en-US"/>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nvGraphicFramePr>
            <p:xfrm>
              <a:off x="2056637" y="2293972"/>
              <a:ext cx="3506725" cy="711200"/>
            </p:xfrm>
            <a:graphic>
              <a:graphicData uri="http://schemas.openxmlformats.org/drawingml/2006/table">
                <a:tbl>
                  <a:tblPr/>
                  <a:tblGrid>
                    <a:gridCol w="609905">
                      <a:extLst>
                        <a:ext uri="{9D8B030D-6E8A-4147-A177-3AD203B41FA5}">
                          <a16:colId xmlns:a16="http://schemas.microsoft.com/office/drawing/2014/main" val="20000"/>
                        </a:ext>
                      </a:extLst>
                    </a:gridCol>
                    <a:gridCol w="609905">
                      <a:extLst>
                        <a:ext uri="{9D8B030D-6E8A-4147-A177-3AD203B41FA5}">
                          <a16:colId xmlns:a16="http://schemas.microsoft.com/office/drawing/2014/main" val="20001"/>
                        </a:ext>
                      </a:extLst>
                    </a:gridCol>
                    <a:gridCol w="609905">
                      <a:extLst>
                        <a:ext uri="{9D8B030D-6E8A-4147-A177-3AD203B41FA5}">
                          <a16:colId xmlns:a16="http://schemas.microsoft.com/office/drawing/2014/main" val="20002"/>
                        </a:ext>
                      </a:extLst>
                    </a:gridCol>
                    <a:gridCol w="609905">
                      <a:extLst>
                        <a:ext uri="{9D8B030D-6E8A-4147-A177-3AD203B41FA5}">
                          <a16:colId xmlns:a16="http://schemas.microsoft.com/office/drawing/2014/main" val="20003"/>
                        </a:ext>
                      </a:extLst>
                    </a:gridCol>
                    <a:gridCol w="609905">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tblGrid>
                  <a:tr h="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fontAlgn="t">
                            <a:spcBef>
                              <a:spcPts val="0"/>
                            </a:spcBef>
                            <a:spcAft>
                              <a:spcPts val="0"/>
                            </a:spcAft>
                          </a:pPr>
                          <a14:m>
                            <m:oMathPara xmlns:m="http://schemas.openxmlformats.org/officeDocument/2006/math">
                              <m:oMathParaPr>
                                <m:jc m:val="centerGroup"/>
                              </m:oMathParaPr>
                              <m:oMath xmlns:m="http://schemas.openxmlformats.org/officeDocument/2006/math">
                                <m:sSub>
                                  <m:sSubPr>
                                    <m:ctrlPr>
                                      <a:rPr lang="" sz="2000" i="1">
                                        <a:effectLst/>
                                        <a:latin typeface="Cambria Math" panose="02040503050406030204" pitchFamily="18" charset="0"/>
                                      </a:rPr>
                                    </m:ctrlPr>
                                  </m:sSubPr>
                                  <m:e>
                                    <m:r>
                                      <a:rPr lang="" sz="2000">
                                        <a:effectLst/>
                                        <a:latin typeface="Cambria Math"/>
                                      </a:rPr>
                                      <m:t>𝑥</m:t>
                                    </m:r>
                                  </m:e>
                                  <m:sub>
                                    <m:r>
                                      <a:rPr lang="" sz="2000">
                                        <a:effectLst/>
                                        <a:latin typeface="Cambria Math"/>
                                      </a:rPr>
                                      <m:t>𝑡</m:t>
                                    </m:r>
                                  </m:sub>
                                </m:sSub>
                              </m:oMath>
                            </m:oMathPara>
                          </a14:m>
                          <a:endParaRPr lang="" sz="2000">
                            <a:effectLst/>
                            <a:latin typeface="Cambria Math"/>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674299746"/>
                  </p:ext>
                </p:extLst>
              </p:nvPr>
            </p:nvGraphicFramePr>
            <p:xfrm>
              <a:off x="2056637" y="2293972"/>
              <a:ext cx="3506725" cy="711200"/>
            </p:xfrm>
            <a:graphic>
              <a:graphicData uri="http://schemas.openxmlformats.org/drawingml/2006/table">
                <a:tbl>
                  <a:tblPr/>
                  <a:tblGrid>
                    <a:gridCol w="609905"/>
                    <a:gridCol w="609905"/>
                    <a:gridCol w="609905"/>
                    <a:gridCol w="609905"/>
                    <a:gridCol w="609905"/>
                    <a:gridCol w="457200"/>
                  </a:tblGrid>
                  <a:tr h="355600">
                    <a:tc>
                      <a:txBody>
                        <a:bodyPr/>
                        <a:lstStyle/>
                        <a:p>
                          <a:pPr marL="0" marR="0" fontAlgn="t">
                            <a:spcBef>
                              <a:spcPts val="0"/>
                            </a:spcBef>
                            <a:spcAft>
                              <a:spcPts val="0"/>
                            </a:spcAft>
                          </a:pPr>
                          <a:r>
                            <a:rPr lang="en-US" sz="2000">
                              <a:effectLst/>
                              <a:latin typeface="Calibri"/>
                            </a:rPr>
                            <a:t>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0.1</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0.4</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r h="355600">
                    <a:tc>
                      <a:txBody>
                        <a:bodyPr/>
                        <a:lstStyle/>
                        <a:p>
                          <a:endParaRPr lang="ru-RU"/>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blipFill rotWithShape="1">
                          <a:blip r:embed="rId3"/>
                          <a:stretch>
                            <a:fillRect t="-115517" r="-476000" b="-36207"/>
                          </a:stretch>
                        </a:blipFill>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0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1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a:effectLst/>
                              <a:latin typeface="Calibri"/>
                            </a:rPr>
                            <a:t>2</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2000" dirty="0">
                              <a:effectLst/>
                              <a:latin typeface="Calibri"/>
                            </a:rPr>
                            <a:t>3</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r>
                </a:tbl>
              </a:graphicData>
            </a:graphic>
          </p:graphicFrame>
        </mc:Fallback>
      </mc:AlternateContent>
    </p:spTree>
    <p:extLst>
      <p:ext uri="{BB962C8B-B14F-4D97-AF65-F5344CB8AC3E}">
        <p14:creationId xmlns:p14="http://schemas.microsoft.com/office/powerpoint/2010/main" val="2766182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035658"/>
          </a:xfrm>
        </p:spPr>
        <p:txBody>
          <a:bodyPr>
            <a:normAutofit/>
          </a:bodyPr>
          <a:lstStyle/>
          <a:p>
            <a:r>
              <a:rPr lang="en-US" sz="4000" dirty="0"/>
              <a:t>Sample cross-correlation</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214009" y="953311"/>
                <a:ext cx="5805791" cy="5223652"/>
              </a:xfrm>
            </p:spPr>
            <p:txBody>
              <a:bodyPr>
                <a:normAutofit fontScale="92500" lnSpcReduction="10000"/>
              </a:bodyPr>
              <a:lstStyle/>
              <a:p>
                <a:pPr algn="just"/>
                <a:r>
                  <a:rPr lang="en-US" b="1" u="sng" dirty="0"/>
                  <a:t>Definition 1.16 </a:t>
                </a:r>
                <a:r>
                  <a:rPr lang="en-US" dirty="0"/>
                  <a:t>The estimators for the cross-covariance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𝛾</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h</m:t>
                        </m:r>
                      </m:e>
                    </m:d>
                  </m:oMath>
                </a14:m>
                <a:r>
                  <a:rPr lang="en-US" dirty="0"/>
                  <a:t> and the cross-correlation,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𝜌</m:t>
                        </m:r>
                      </m:e>
                      <m:sub>
                        <m:r>
                          <a:rPr lang="en-US" b="0" i="1" smtClean="0">
                            <a:latin typeface="Cambria Math"/>
                          </a:rPr>
                          <m:t>𝑥𝑦</m:t>
                        </m:r>
                      </m:sub>
                    </m:sSub>
                    <m:d>
                      <m:dPr>
                        <m:ctrlPr>
                          <a:rPr lang="en-US" b="0" i="1" smtClean="0">
                            <a:latin typeface="Cambria Math" panose="02040503050406030204" pitchFamily="18" charset="0"/>
                          </a:rPr>
                        </m:ctrlPr>
                      </m:dPr>
                      <m:e>
                        <m:r>
                          <a:rPr lang="en-US" b="0" i="1" smtClean="0">
                            <a:latin typeface="Cambria Math"/>
                          </a:rPr>
                          <m:t>h</m:t>
                        </m:r>
                      </m:e>
                    </m:d>
                  </m:oMath>
                </a14:m>
                <a:r>
                  <a:rPr lang="en-US" dirty="0"/>
                  <a:t>are given, respectively, by the </a:t>
                </a:r>
                <a:r>
                  <a:rPr lang="en-US" i="1" dirty="0"/>
                  <a:t>sample cross-covariance function</a:t>
                </a:r>
              </a:p>
              <a:p>
                <a:pPr marL="114300" indent="0" algn="just">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𝛾</m:t>
                          </m:r>
                        </m:e>
                      </m:acc>
                      <m:d>
                        <m:dPr>
                          <m:ctrlPr>
                            <a:rPr lang="en-US" i="1" dirty="0" smtClean="0">
                              <a:latin typeface="Cambria Math" panose="02040503050406030204" pitchFamily="18" charset="0"/>
                            </a:rPr>
                          </m:ctrlPr>
                        </m:dPr>
                        <m:e>
                          <m:r>
                            <a:rPr lang="en-US" b="0" i="1" dirty="0" smtClean="0">
                              <a:latin typeface="Cambria Math"/>
                            </a:rPr>
                            <m:t>h</m:t>
                          </m:r>
                        </m:e>
                      </m:d>
                      <m:r>
                        <a:rPr lang="en-US" b="0" i="1" dirty="0" smtClean="0">
                          <a:latin typeface="Cambria Math"/>
                        </a:rPr>
                        <m:t>=</m:t>
                      </m:r>
                      <m:f>
                        <m:fPr>
                          <m:ctrlPr>
                            <a:rPr lang="en-US" i="1" dirty="0" smtClean="0">
                              <a:latin typeface="Cambria Math" panose="02040503050406030204" pitchFamily="18" charset="0"/>
                            </a:rPr>
                          </m:ctrlPr>
                        </m:fPr>
                        <m:num>
                          <m:r>
                            <a:rPr lang="en-US" b="0" i="1" dirty="0" smtClean="0">
                              <a:latin typeface="Cambria Math"/>
                            </a:rPr>
                            <m:t>1</m:t>
                          </m:r>
                        </m:num>
                        <m:den>
                          <m:r>
                            <a:rPr lang="en-US" b="0" i="1" dirty="0" smtClean="0">
                              <a:latin typeface="Cambria Math"/>
                            </a:rPr>
                            <m:t>𝑛</m:t>
                          </m:r>
                        </m:den>
                      </m:f>
                      <m:nary>
                        <m:naryPr>
                          <m:chr m:val="∑"/>
                          <m:ctrlPr>
                            <a:rPr lang="en-US" i="1" dirty="0" smtClean="0">
                              <a:latin typeface="Cambria Math" panose="02040503050406030204" pitchFamily="18" charset="0"/>
                            </a:rPr>
                          </m:ctrlPr>
                        </m:naryPr>
                        <m:sub>
                          <m:r>
                            <m:rPr>
                              <m:brk m:alnAt="23"/>
                            </m:rPr>
                            <a:rPr lang="en-US" b="0" i="1" dirty="0" smtClean="0">
                              <a:latin typeface="Cambria Math"/>
                            </a:rPr>
                            <m:t>𝑡</m:t>
                          </m:r>
                          <m:r>
                            <a:rPr lang="en-US" b="0" i="1" dirty="0" smtClean="0">
                              <a:latin typeface="Cambria Math"/>
                            </a:rPr>
                            <m:t>=1</m:t>
                          </m:r>
                        </m:sub>
                        <m:sup>
                          <m:r>
                            <a:rPr lang="en-US" b="0" i="1" dirty="0" smtClean="0">
                              <a:latin typeface="Cambria Math"/>
                            </a:rPr>
                            <m:t>𝑛</m:t>
                          </m:r>
                          <m:r>
                            <a:rPr lang="en-US" b="0" i="1" dirty="0" smtClean="0">
                              <a:latin typeface="Cambria Math"/>
                            </a:rPr>
                            <m:t>−</m:t>
                          </m:r>
                          <m:r>
                            <a:rPr lang="en-US" b="0" i="1" dirty="0" smtClean="0">
                              <a:latin typeface="Cambria Math"/>
                            </a:rPr>
                            <m:t>h</m:t>
                          </m:r>
                        </m:sup>
                        <m:e>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a:rPr>
                                    <m:t>𝑥</m:t>
                                  </m:r>
                                </m:e>
                                <m:sub>
                                  <m:r>
                                    <a:rPr lang="en-US" b="0" i="1" dirty="0" smtClean="0">
                                      <a:latin typeface="Cambria Math"/>
                                    </a:rPr>
                                    <m:t>𝑡</m:t>
                                  </m:r>
                                  <m:r>
                                    <a:rPr lang="en-US" b="0" i="1" dirty="0" smtClean="0">
                                      <a:latin typeface="Cambria Math"/>
                                    </a:rPr>
                                    <m:t>+</m:t>
                                  </m:r>
                                  <m:r>
                                    <a:rPr lang="en-US" b="0" i="1" dirty="0" smtClean="0">
                                      <a:latin typeface="Cambria Math"/>
                                    </a:rPr>
                                    <m:t>h</m:t>
                                  </m:r>
                                </m:sub>
                              </m:sSub>
                              <m:r>
                                <a:rPr lang="en-US" b="0" i="1" dirty="0" smtClean="0">
                                  <a:latin typeface="Cambria Math"/>
                                </a:rPr>
                                <m:t>−</m:t>
                              </m:r>
                              <m:acc>
                                <m:accPr>
                                  <m:chr m:val="̅"/>
                                  <m:ctrlPr>
                                    <a:rPr lang="en-US" i="1" dirty="0" smtClean="0">
                                      <a:latin typeface="Cambria Math" panose="02040503050406030204" pitchFamily="18" charset="0"/>
                                    </a:rPr>
                                  </m:ctrlPr>
                                </m:accPr>
                                <m:e>
                                  <m:r>
                                    <a:rPr lang="en-US" b="0" i="1" dirty="0" smtClean="0">
                                      <a:latin typeface="Cambria Math"/>
                                    </a:rPr>
                                    <m:t>𝑥</m:t>
                                  </m:r>
                                </m:e>
                              </m:acc>
                            </m:e>
                          </m:d>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a:rPr>
                                    <m:t>𝑦</m:t>
                                  </m:r>
                                </m:e>
                                <m:sub>
                                  <m:r>
                                    <a:rPr lang="en-US" b="0" i="1" dirty="0" smtClean="0">
                                      <a:latin typeface="Cambria Math"/>
                                    </a:rPr>
                                    <m:t>𝑡</m:t>
                                  </m:r>
                                </m:sub>
                              </m:sSub>
                              <m:r>
                                <a:rPr lang="en-US" b="0" i="1" dirty="0" smtClean="0">
                                  <a:latin typeface="Cambria Math"/>
                                </a:rPr>
                                <m:t>−</m:t>
                              </m:r>
                              <m:acc>
                                <m:accPr>
                                  <m:chr m:val="̅"/>
                                  <m:ctrlPr>
                                    <a:rPr lang="en-US" i="1" dirty="0" smtClean="0">
                                      <a:latin typeface="Cambria Math" panose="02040503050406030204" pitchFamily="18" charset="0"/>
                                    </a:rPr>
                                  </m:ctrlPr>
                                </m:accPr>
                                <m:e>
                                  <m:r>
                                    <a:rPr lang="en-US" b="0" i="1" dirty="0" smtClean="0">
                                      <a:latin typeface="Cambria Math"/>
                                    </a:rPr>
                                    <m:t>𝑦</m:t>
                                  </m:r>
                                </m:e>
                              </m:acc>
                            </m:e>
                          </m:d>
                        </m:e>
                      </m:nary>
                      <m:r>
                        <a:rPr lang="en-US" b="0" i="1" dirty="0" smtClean="0">
                          <a:latin typeface="Cambria Math"/>
                        </a:rPr>
                        <m:t>,</m:t>
                      </m:r>
                    </m:oMath>
                  </m:oMathPara>
                </a14:m>
                <a:endParaRPr lang="en-US" b="0" i="1" dirty="0"/>
              </a:p>
              <a:p>
                <a:pPr marL="114300" indent="0" algn="just">
                  <a:buNone/>
                </a:pPr>
                <a:r>
                  <a:rPr lang="en-US" dirty="0"/>
                  <a:t>where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a:rPr>
                              <m:t>𝛾</m:t>
                            </m:r>
                          </m:e>
                        </m:acc>
                      </m:e>
                      <m:sub>
                        <m:r>
                          <a:rPr lang="en-US" b="0" i="1" dirty="0" smtClean="0">
                            <a:latin typeface="Cambria Math"/>
                          </a:rPr>
                          <m:t>𝑥𝑦</m:t>
                        </m:r>
                      </m:sub>
                    </m:sSub>
                    <m:d>
                      <m:dPr>
                        <m:ctrlPr>
                          <a:rPr lang="en-US" i="1" dirty="0" smtClean="0">
                            <a:latin typeface="Cambria Math" panose="02040503050406030204" pitchFamily="18" charset="0"/>
                          </a:rPr>
                        </m:ctrlPr>
                      </m:dPr>
                      <m:e>
                        <m:r>
                          <a:rPr lang="en-US" b="0" i="1" dirty="0" smtClean="0">
                            <a:latin typeface="Cambria Math"/>
                          </a:rPr>
                          <m:t>−</m:t>
                        </m:r>
                        <m:r>
                          <a:rPr lang="en-US" b="0" i="1" dirty="0" smtClean="0">
                            <a:latin typeface="Cambria Math"/>
                          </a:rPr>
                          <m:t>h</m:t>
                        </m:r>
                      </m:e>
                    </m:d>
                    <m:r>
                      <a:rPr lang="en-US" b="0" i="1" dirty="0" smtClean="0">
                        <a:latin typeface="Cambria Math"/>
                      </a:rPr>
                      <m:t>=</m:t>
                    </m:r>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a:rPr>
                              <m:t>𝛾</m:t>
                            </m:r>
                          </m:e>
                        </m:acc>
                      </m:e>
                      <m:sub>
                        <m:r>
                          <a:rPr lang="en-US" b="0" i="1" dirty="0" smtClean="0">
                            <a:latin typeface="Cambria Math"/>
                          </a:rPr>
                          <m:t>𝑦𝑥</m:t>
                        </m:r>
                      </m:sub>
                    </m:sSub>
                    <m:r>
                      <a:rPr lang="en-US" b="0" i="1" dirty="0" smtClean="0">
                        <a:latin typeface="Cambria Math"/>
                      </a:rPr>
                      <m:t>(</m:t>
                    </m:r>
                    <m:r>
                      <a:rPr lang="en-US" b="0" i="1" dirty="0" smtClean="0">
                        <a:latin typeface="Cambria Math"/>
                      </a:rPr>
                      <m:t>h</m:t>
                    </m:r>
                    <m:r>
                      <a:rPr lang="en-US" b="0" i="1" dirty="0" smtClean="0">
                        <a:latin typeface="Cambria Math"/>
                      </a:rPr>
                      <m:t>)</m:t>
                    </m:r>
                  </m:oMath>
                </a14:m>
                <a:r>
                  <a:rPr lang="en-US" dirty="0"/>
                  <a:t>,</a:t>
                </a:r>
              </a:p>
              <a:p>
                <a:pPr marL="114300" indent="0" algn="just">
                  <a:buNone/>
                </a:pPr>
                <a:r>
                  <a:rPr lang="en-US" dirty="0"/>
                  <a:t>and  the sample cross-correlation function</a:t>
                </a:r>
              </a:p>
              <a:p>
                <a:pPr marL="114300" indent="0">
                  <a:buNone/>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a:rPr>
                                <m:t>𝜌</m:t>
                              </m:r>
                            </m:e>
                          </m:acc>
                        </m:e>
                        <m:sub>
                          <m:r>
                            <a:rPr lang="en-US" b="0" i="1" dirty="0" smtClean="0">
                              <a:latin typeface="Cambria Math"/>
                            </a:rPr>
                            <m:t>𝑥𝑦</m:t>
                          </m:r>
                        </m:sub>
                      </m:sSub>
                      <m:d>
                        <m:dPr>
                          <m:ctrlPr>
                            <a:rPr lang="en-US" i="1" dirty="0" smtClean="0">
                              <a:latin typeface="Cambria Math" panose="02040503050406030204" pitchFamily="18" charset="0"/>
                            </a:rPr>
                          </m:ctrlPr>
                        </m:dPr>
                        <m:e>
                          <m:r>
                            <a:rPr lang="en-US" b="0" i="1" dirty="0" smtClean="0">
                              <a:latin typeface="Cambria Math"/>
                            </a:rPr>
                            <m:t>h</m:t>
                          </m:r>
                        </m:e>
                      </m:d>
                      <m:r>
                        <a:rPr lang="en-US" b="0" i="1" dirty="0" smtClean="0">
                          <a:latin typeface="Cambria Math"/>
                        </a:rPr>
                        <m:t>=</m:t>
                      </m:r>
                      <m:f>
                        <m:fPr>
                          <m:ctrlPr>
                            <a:rPr lang="en-US"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a:rPr>
                                    <m:t>𝛾</m:t>
                                  </m:r>
                                </m:e>
                              </m:acc>
                            </m:e>
                            <m:sub>
                              <m:r>
                                <a:rPr lang="en-US" b="0" i="1" dirty="0" smtClean="0">
                                  <a:latin typeface="Cambria Math"/>
                                </a:rPr>
                                <m:t>𝑥𝑦</m:t>
                              </m:r>
                            </m:sub>
                          </m:sSub>
                          <m:d>
                            <m:dPr>
                              <m:ctrlPr>
                                <a:rPr lang="en-US" i="1" dirty="0" smtClean="0">
                                  <a:latin typeface="Cambria Math" panose="02040503050406030204" pitchFamily="18" charset="0"/>
                                </a:rPr>
                              </m:ctrlPr>
                            </m:dPr>
                            <m:e>
                              <m:r>
                                <a:rPr lang="en-US" b="0" i="1" dirty="0" smtClean="0">
                                  <a:latin typeface="Cambria Math"/>
                                </a:rPr>
                                <m:t>h</m:t>
                              </m:r>
                            </m:e>
                          </m:d>
                        </m:num>
                        <m:den>
                          <m:rad>
                            <m:radPr>
                              <m:degHide m:val="on"/>
                              <m:ctrlPr>
                                <a:rPr lang="en-US" i="1" dirty="0" smtClean="0">
                                  <a:latin typeface="Cambria Math" panose="02040503050406030204" pitchFamily="18" charset="0"/>
                                </a:rPr>
                              </m:ctrlPr>
                            </m:radPr>
                            <m:deg/>
                            <m:e>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a:rPr>
                                        <m:t>𝛾</m:t>
                                      </m:r>
                                    </m:e>
                                  </m:acc>
                                </m:e>
                                <m:sub>
                                  <m:r>
                                    <a:rPr lang="en-US" b="0" i="1" dirty="0" smtClean="0">
                                      <a:latin typeface="Cambria Math"/>
                                    </a:rPr>
                                    <m:t>𝑥</m:t>
                                  </m:r>
                                </m:sub>
                              </m:sSub>
                              <m:d>
                                <m:dPr>
                                  <m:ctrlPr>
                                    <a:rPr lang="en-US" i="1" dirty="0" smtClean="0">
                                      <a:latin typeface="Cambria Math" panose="02040503050406030204" pitchFamily="18" charset="0"/>
                                    </a:rPr>
                                  </m:ctrlPr>
                                </m:dPr>
                                <m:e>
                                  <m:r>
                                    <a:rPr lang="en-US" b="0" i="1" dirty="0" smtClean="0">
                                      <a:latin typeface="Cambria Math"/>
                                    </a:rPr>
                                    <m:t>0</m:t>
                                  </m:r>
                                </m:e>
                              </m:d>
                              <m:sSub>
                                <m:sSubPr>
                                  <m:ctrlPr>
                                    <a:rPr lang="en-US"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a:rPr>
                                        <m:t>𝛾</m:t>
                                      </m:r>
                                    </m:e>
                                  </m:acc>
                                </m:e>
                                <m:sub>
                                  <m:r>
                                    <a:rPr lang="en-US" b="0" i="1" dirty="0" smtClean="0">
                                      <a:latin typeface="Cambria Math"/>
                                    </a:rPr>
                                    <m:t>𝑦</m:t>
                                  </m:r>
                                </m:sub>
                              </m:sSub>
                              <m:d>
                                <m:dPr>
                                  <m:ctrlPr>
                                    <a:rPr lang="en-US" i="1" dirty="0" smtClean="0">
                                      <a:latin typeface="Cambria Math" panose="02040503050406030204" pitchFamily="18" charset="0"/>
                                    </a:rPr>
                                  </m:ctrlPr>
                                </m:dPr>
                                <m:e>
                                  <m:r>
                                    <a:rPr lang="en-US" b="0" i="1" dirty="0" smtClean="0">
                                      <a:latin typeface="Cambria Math"/>
                                    </a:rPr>
                                    <m:t>0</m:t>
                                  </m:r>
                                </m:e>
                              </m:d>
                            </m:e>
                          </m:rad>
                        </m:den>
                      </m:f>
                    </m:oMath>
                  </m:oMathPara>
                </a14:m>
                <a:endParaRPr lang="en-US" i="1"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214009" y="953311"/>
                <a:ext cx="5805791" cy="5223652"/>
              </a:xfrm>
              <a:blipFill>
                <a:blip r:embed="rId3"/>
                <a:stretch>
                  <a:fillRect r="-17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377291" y="953311"/>
                <a:ext cx="5600700" cy="5106920"/>
              </a:xfrm>
            </p:spPr>
            <p:txBody>
              <a:bodyPr>
                <a:normAutofit/>
              </a:bodyPr>
              <a:lstStyle/>
              <a:p>
                <a:r>
                  <a:rPr lang="en-US" b="1" u="sng" dirty="0"/>
                  <a:t>Property 1.3 Large-Sample Distribution of Cross-Correlation </a:t>
                </a:r>
              </a:p>
              <a:p>
                <a:pPr marL="114300" indent="0">
                  <a:buNone/>
                </a:pPr>
                <a:r>
                  <a:rPr lang="en-US" dirty="0"/>
                  <a:t>The large sample distribution of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a:rPr>
                              <m:t>𝜌</m:t>
                            </m:r>
                          </m:e>
                        </m:acc>
                      </m:e>
                      <m:sub>
                        <m:r>
                          <a:rPr lang="en-US" b="0" i="1" dirty="0" smtClean="0">
                            <a:latin typeface="Cambria Math"/>
                          </a:rPr>
                          <m:t>𝑥𝑦</m:t>
                        </m:r>
                      </m:sub>
                    </m:sSub>
                    <m:r>
                      <a:rPr lang="en-US" b="0" i="1" dirty="0" smtClean="0">
                        <a:latin typeface="Cambria Math"/>
                      </a:rPr>
                      <m:t>(</m:t>
                    </m:r>
                    <m:r>
                      <a:rPr lang="en-US" b="0" i="1" dirty="0" smtClean="0">
                        <a:latin typeface="Cambria Math"/>
                      </a:rPr>
                      <m:t>h</m:t>
                    </m:r>
                    <m:r>
                      <a:rPr lang="en-US" b="0" i="1" dirty="0" smtClean="0">
                        <a:latin typeface="Cambria Math"/>
                      </a:rPr>
                      <m:t>)</m:t>
                    </m:r>
                  </m:oMath>
                </a14:m>
                <a:r>
                  <a:rPr lang="en-US" dirty="0"/>
                  <a:t> is normal with mean zero and standard deviation</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𝜎</m:t>
                          </m:r>
                        </m:e>
                        <m:sub>
                          <m:acc>
                            <m:accPr>
                              <m:chr m:val="̂"/>
                              <m:ctrlPr>
                                <a:rPr lang="en-US" b="0" i="1" smtClean="0">
                                  <a:latin typeface="Cambria Math" panose="02040503050406030204" pitchFamily="18" charset="0"/>
                                </a:rPr>
                              </m:ctrlPr>
                            </m:accPr>
                            <m:e>
                              <m:r>
                                <a:rPr lang="en-US" b="0" i="1" smtClean="0">
                                  <a:latin typeface="Cambria Math"/>
                                </a:rPr>
                                <m:t>𝜌</m:t>
                              </m:r>
                            </m:e>
                          </m:acc>
                        </m:sub>
                      </m:sSub>
                      <m:r>
                        <a:rPr lang="en-US" b="0" i="1" smtClean="0">
                          <a:latin typeface="Cambria Math"/>
                        </a:rPr>
                        <m:t>=</m:t>
                      </m:r>
                      <m:f>
                        <m:fPr>
                          <m:ctrlPr>
                            <a:rPr lang="en-US" b="0" i="1" smtClean="0">
                              <a:latin typeface="Cambria Math" panose="02040503050406030204" pitchFamily="18" charset="0"/>
                            </a:rPr>
                          </m:ctrlPr>
                        </m:fPr>
                        <m:num>
                          <m:r>
                            <a:rPr lang="en-US" b="0" i="1" smtClean="0">
                              <a:latin typeface="Cambria Math"/>
                            </a:rPr>
                            <m:t>1</m:t>
                          </m:r>
                        </m:num>
                        <m:den>
                          <m:rad>
                            <m:radPr>
                              <m:degHide m:val="on"/>
                              <m:ctrlPr>
                                <a:rPr lang="en-US" b="0" i="1" smtClean="0">
                                  <a:latin typeface="Cambria Math" panose="02040503050406030204" pitchFamily="18" charset="0"/>
                                </a:rPr>
                              </m:ctrlPr>
                            </m:radPr>
                            <m:deg/>
                            <m:e>
                              <m:r>
                                <a:rPr lang="en-US" b="0" i="1" smtClean="0">
                                  <a:latin typeface="Cambria Math"/>
                                </a:rPr>
                                <m:t>𝑛</m:t>
                              </m:r>
                            </m:e>
                          </m:rad>
                        </m:den>
                      </m:f>
                    </m:oMath>
                  </m:oMathPara>
                </a14:m>
                <a:endParaRPr lang="en-US" dirty="0"/>
              </a:p>
              <a:p>
                <a:pPr marL="114300" indent="0">
                  <a:buNone/>
                </a:pPr>
                <a:r>
                  <a:rPr lang="en-US" dirty="0"/>
                  <a:t>if at least one of the processes is independent white noise.</a:t>
                </a:r>
                <a:endParaRPr lang="ru-RU"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377291" y="953311"/>
                <a:ext cx="5600700" cy="5106920"/>
              </a:xfrm>
              <a:blipFill>
                <a:blip r:embed="rId4"/>
                <a:stretch>
                  <a:fillRect l="-109" r="-762"/>
                </a:stretch>
              </a:blipFill>
            </p:spPr>
            <p:txBody>
              <a:bodyPr/>
              <a:lstStyle/>
              <a:p>
                <a:r>
                  <a:rPr lang="en-US">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68</a:t>
            </a:fld>
            <a:endParaRPr lang="en-US"/>
          </a:p>
        </p:txBody>
      </p:sp>
    </p:spTree>
    <p:extLst>
      <p:ext uri="{BB962C8B-B14F-4D97-AF65-F5344CB8AC3E}">
        <p14:creationId xmlns:p14="http://schemas.microsoft.com/office/powerpoint/2010/main" val="3742306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11934368" cy="876489"/>
          </a:xfrm>
        </p:spPr>
        <p:txBody>
          <a:bodyPr>
            <a:normAutofit/>
          </a:bodyPr>
          <a:lstStyle/>
          <a:p>
            <a:r>
              <a:rPr lang="en-US" sz="3600" b="1" u="sng" dirty="0"/>
              <a:t>Example 1.28  </a:t>
            </a:r>
            <a:r>
              <a:rPr lang="en-US" sz="3600" dirty="0"/>
              <a:t>SOI and Recruitment Correlation Analysis</a:t>
            </a:r>
            <a:endParaRPr lang="ru-RU" sz="3600" dirty="0"/>
          </a:p>
        </p:txBody>
      </p:sp>
      <p:sp>
        <p:nvSpPr>
          <p:cNvPr id="3" name="Текст 2"/>
          <p:cNvSpPr>
            <a:spLocks noGrp="1"/>
          </p:cNvSpPr>
          <p:nvPr>
            <p:ph type="body" idx="1"/>
          </p:nvPr>
        </p:nvSpPr>
        <p:spPr>
          <a:xfrm>
            <a:off x="0" y="876490"/>
            <a:ext cx="5336939" cy="4351338"/>
          </a:xfrm>
        </p:spPr>
        <p:txBody>
          <a:bodyPr>
            <a:normAutofit fontScale="85000" lnSpcReduction="10000"/>
          </a:bodyPr>
          <a:lstStyle/>
          <a:p>
            <a:pPr marL="114300" indent="0">
              <a:buNone/>
            </a:pPr>
            <a:r>
              <a:rPr lang="en-US" dirty="0"/>
              <a:t>Figure 1.16 shows the autocorrelation and cross-correlation functions (ACFs and CCF) for these two series. Both of the ACFs exhibit periodicities corresponding to the correlation between values separated by 12 units. Observations  12 months or one year apart are strongly positively correlated, as are observations at multiples such as 24 ; 36 ; 48 ; …  Observations separated by six months are negatively correlated, showing that positive excursions tend to be associated with negative excursions six months removed.</a:t>
            </a: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69</a:t>
            </a:fld>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677"/>
          <a:stretch/>
        </p:blipFill>
        <p:spPr bwMode="auto">
          <a:xfrm>
            <a:off x="5286831" y="1253330"/>
            <a:ext cx="6647537" cy="359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324599" y="4958339"/>
            <a:ext cx="4572000" cy="646331"/>
          </a:xfrm>
          <a:prstGeom prst="rect">
            <a:avLst/>
          </a:prstGeom>
          <a:noFill/>
        </p:spPr>
        <p:txBody>
          <a:bodyPr wrap="square" rtlCol="0">
            <a:spAutoFit/>
          </a:bodyPr>
          <a:lstStyle/>
          <a:p>
            <a:pPr algn="ctr"/>
            <a:r>
              <a:rPr lang="en-US" sz="1800" dirty="0"/>
              <a:t>Fig. 1.16. Sample ACFs of the SOI series  and of the Recruitment series </a:t>
            </a:r>
            <a:endParaRPr lang="ru-RU" sz="1800" dirty="0"/>
          </a:p>
        </p:txBody>
      </p:sp>
    </p:spTree>
    <p:extLst>
      <p:ext uri="{BB962C8B-B14F-4D97-AF65-F5344CB8AC3E}">
        <p14:creationId xmlns:p14="http://schemas.microsoft.com/office/powerpoint/2010/main" val="418017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Apr212006 Apr012008 Aprol 2010 Apr022012 Aprol 2014 Mar31 2016 &#10;Fig. 1.4. The daily returns of the Dow Jones Industrial Average (DJIA) from April 20, 2006 to &#10;April 20, 2016.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758" y="2670212"/>
            <a:ext cx="8038812" cy="4168654"/>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5"/>
          <p:cNvSpPr>
            <a:spLocks noGrp="1"/>
          </p:cNvSpPr>
          <p:nvPr>
            <p:ph type="title"/>
          </p:nvPr>
        </p:nvSpPr>
        <p:spPr/>
        <p:txBody>
          <a:bodyPr/>
          <a:lstStyle/>
          <a:p>
            <a:r>
              <a:rPr lang="en-US" dirty="0"/>
              <a:t>Example 1.4 Dow Jones Industrial Average</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8" name="Текст 7"/>
          <p:cNvSpPr>
            <a:spLocks noGrp="1"/>
          </p:cNvSpPr>
          <p:nvPr>
            <p:ph type="body" idx="4294967295"/>
          </p:nvPr>
        </p:nvSpPr>
        <p:spPr>
          <a:xfrm>
            <a:off x="346364" y="1439430"/>
            <a:ext cx="10515600" cy="1500187"/>
          </a:xfrm>
        </p:spPr>
        <p:txBody>
          <a:bodyPr>
            <a:normAutofit lnSpcReduction="10000"/>
          </a:bodyPr>
          <a:lstStyle/>
          <a:p>
            <a:r>
              <a:rPr lang="ru-RU" sz="2000" dirty="0" err="1"/>
              <a:t>The</a:t>
            </a:r>
            <a:r>
              <a:rPr lang="ru-RU" sz="2000" dirty="0"/>
              <a:t> </a:t>
            </a:r>
            <a:r>
              <a:rPr lang="ru-RU" sz="2000" dirty="0" err="1"/>
              <a:t>mean</a:t>
            </a:r>
            <a:r>
              <a:rPr lang="ru-RU" sz="2000" dirty="0"/>
              <a:t> </a:t>
            </a:r>
            <a:r>
              <a:rPr lang="ru-RU" sz="2000" dirty="0" err="1"/>
              <a:t>of</a:t>
            </a:r>
            <a:r>
              <a:rPr lang="ru-RU" sz="2000" dirty="0"/>
              <a:t> </a:t>
            </a:r>
            <a:r>
              <a:rPr lang="ru-RU" sz="2000" dirty="0" err="1"/>
              <a:t>the</a:t>
            </a:r>
            <a:r>
              <a:rPr lang="ru-RU" sz="2000" dirty="0"/>
              <a:t> </a:t>
            </a:r>
            <a:r>
              <a:rPr lang="ru-RU" sz="2000" dirty="0" err="1"/>
              <a:t>series</a:t>
            </a:r>
            <a:r>
              <a:rPr lang="ru-RU" sz="2000" dirty="0"/>
              <a:t>  </a:t>
            </a:r>
            <a:r>
              <a:rPr lang="ru-RU" sz="2000" dirty="0" err="1"/>
              <a:t>appears</a:t>
            </a:r>
            <a:r>
              <a:rPr lang="ru-RU" sz="2000" dirty="0"/>
              <a:t> </a:t>
            </a:r>
            <a:r>
              <a:rPr lang="ru-RU" sz="2000" dirty="0" err="1"/>
              <a:t>to</a:t>
            </a:r>
            <a:r>
              <a:rPr lang="ru-RU" sz="2000" dirty="0"/>
              <a:t> </a:t>
            </a:r>
            <a:r>
              <a:rPr lang="ru-RU" sz="2000" dirty="0" err="1"/>
              <a:t>be</a:t>
            </a:r>
            <a:r>
              <a:rPr lang="ru-RU" sz="2000" dirty="0"/>
              <a:t> </a:t>
            </a:r>
            <a:r>
              <a:rPr lang="ru-RU" sz="2000" dirty="0" err="1"/>
              <a:t>stable</a:t>
            </a:r>
            <a:r>
              <a:rPr lang="ru-RU" sz="2000" dirty="0"/>
              <a:t> </a:t>
            </a:r>
            <a:r>
              <a:rPr lang="ru-RU" sz="2000" dirty="0" err="1"/>
              <a:t>with</a:t>
            </a:r>
            <a:r>
              <a:rPr lang="ru-RU" sz="2000" dirty="0"/>
              <a:t> </a:t>
            </a:r>
            <a:r>
              <a:rPr lang="ru-RU" sz="2000" dirty="0" err="1"/>
              <a:t>an</a:t>
            </a:r>
            <a:r>
              <a:rPr lang="ru-RU" sz="2000" dirty="0"/>
              <a:t> </a:t>
            </a:r>
            <a:r>
              <a:rPr lang="ru-RU" sz="2000" dirty="0" err="1"/>
              <a:t>average</a:t>
            </a:r>
            <a:r>
              <a:rPr lang="ru-RU" sz="2000" dirty="0"/>
              <a:t> </a:t>
            </a:r>
            <a:r>
              <a:rPr lang="ru-RU" sz="2000" dirty="0" err="1"/>
              <a:t>return</a:t>
            </a:r>
            <a:r>
              <a:rPr lang="ru-RU" sz="2000" dirty="0"/>
              <a:t> </a:t>
            </a:r>
            <a:r>
              <a:rPr lang="ru-RU" sz="2000" dirty="0" err="1"/>
              <a:t>of</a:t>
            </a:r>
            <a:r>
              <a:rPr lang="ru-RU" sz="2000" dirty="0"/>
              <a:t> </a:t>
            </a:r>
            <a:r>
              <a:rPr lang="ru-RU" sz="2000" dirty="0" err="1"/>
              <a:t>approximately</a:t>
            </a:r>
            <a:r>
              <a:rPr lang="ru-RU" sz="2000" dirty="0"/>
              <a:t> </a:t>
            </a:r>
            <a:r>
              <a:rPr lang="ru-RU" sz="2000" dirty="0" err="1"/>
              <a:t>zero</a:t>
            </a:r>
            <a:r>
              <a:rPr lang="ru-RU" sz="2000" dirty="0"/>
              <a:t>, </a:t>
            </a:r>
            <a:r>
              <a:rPr lang="ru-RU" sz="2000" dirty="0" err="1"/>
              <a:t>however</a:t>
            </a:r>
            <a:r>
              <a:rPr lang="ru-RU" sz="2000" dirty="0"/>
              <a:t>, </a:t>
            </a:r>
            <a:r>
              <a:rPr lang="ru-RU" sz="2000" dirty="0" err="1"/>
              <a:t>highly</a:t>
            </a:r>
            <a:r>
              <a:rPr lang="ru-RU" sz="2000" dirty="0"/>
              <a:t> </a:t>
            </a:r>
            <a:r>
              <a:rPr lang="ru-RU" sz="2000" dirty="0" err="1"/>
              <a:t>volatile</a:t>
            </a:r>
            <a:r>
              <a:rPr lang="ru-RU" sz="2000" dirty="0"/>
              <a:t> (</a:t>
            </a:r>
            <a:r>
              <a:rPr lang="ru-RU" sz="2000" dirty="0" err="1"/>
              <a:t>variable</a:t>
            </a:r>
            <a:r>
              <a:rPr lang="ru-RU" sz="2000" dirty="0"/>
              <a:t>) </a:t>
            </a:r>
            <a:r>
              <a:rPr lang="ru-RU" sz="2000" dirty="0" err="1"/>
              <a:t>periods</a:t>
            </a:r>
            <a:r>
              <a:rPr lang="ru-RU" sz="2000" dirty="0"/>
              <a:t> </a:t>
            </a:r>
            <a:r>
              <a:rPr lang="ru-RU" sz="2000" dirty="0" err="1"/>
              <a:t>tend</a:t>
            </a:r>
            <a:r>
              <a:rPr lang="ru-RU" sz="2000" dirty="0"/>
              <a:t> </a:t>
            </a:r>
            <a:r>
              <a:rPr lang="ru-RU" sz="2000" dirty="0" err="1"/>
              <a:t>to</a:t>
            </a:r>
            <a:r>
              <a:rPr lang="ru-RU" sz="2000" dirty="0"/>
              <a:t> </a:t>
            </a:r>
            <a:r>
              <a:rPr lang="ru-RU" sz="2000" dirty="0" err="1"/>
              <a:t>be</a:t>
            </a:r>
            <a:r>
              <a:rPr lang="ru-RU" sz="2000" dirty="0"/>
              <a:t> </a:t>
            </a:r>
            <a:r>
              <a:rPr lang="ru-RU" sz="2000" dirty="0" err="1"/>
              <a:t>clustered</a:t>
            </a:r>
            <a:r>
              <a:rPr lang="ru-RU" sz="2000" dirty="0"/>
              <a:t> </a:t>
            </a:r>
            <a:r>
              <a:rPr lang="ru-RU" sz="2000" dirty="0" err="1"/>
              <a:t>together</a:t>
            </a:r>
            <a:r>
              <a:rPr lang="ru-RU" sz="2000" dirty="0"/>
              <a:t>. A </a:t>
            </a:r>
            <a:r>
              <a:rPr lang="ru-RU" sz="2000" dirty="0" err="1"/>
              <a:t>problem</a:t>
            </a:r>
            <a:r>
              <a:rPr lang="ru-RU" sz="2000" dirty="0"/>
              <a:t> </a:t>
            </a:r>
            <a:r>
              <a:rPr lang="ru-RU" sz="2000" dirty="0" err="1"/>
              <a:t>in</a:t>
            </a:r>
            <a:r>
              <a:rPr lang="ru-RU" sz="2000" dirty="0"/>
              <a:t> </a:t>
            </a:r>
            <a:r>
              <a:rPr lang="ru-RU" sz="2000" dirty="0" err="1"/>
              <a:t>the</a:t>
            </a:r>
            <a:r>
              <a:rPr lang="ru-RU" sz="2000" dirty="0"/>
              <a:t> </a:t>
            </a:r>
            <a:r>
              <a:rPr lang="ru-RU" sz="2000" dirty="0" err="1"/>
              <a:t>analysis</a:t>
            </a:r>
            <a:r>
              <a:rPr lang="ru-RU" sz="2000" dirty="0"/>
              <a:t> </a:t>
            </a:r>
            <a:r>
              <a:rPr lang="ru-RU" sz="2000" dirty="0" err="1"/>
              <a:t>of</a:t>
            </a:r>
            <a:r>
              <a:rPr lang="ru-RU" sz="2000" dirty="0"/>
              <a:t> </a:t>
            </a:r>
            <a:r>
              <a:rPr lang="ru-RU" sz="2000" dirty="0" err="1"/>
              <a:t>these</a:t>
            </a:r>
            <a:r>
              <a:rPr lang="ru-RU" sz="2000" dirty="0"/>
              <a:t> </a:t>
            </a:r>
            <a:r>
              <a:rPr lang="ru-RU" sz="2000" dirty="0" err="1"/>
              <a:t>type</a:t>
            </a:r>
            <a:r>
              <a:rPr lang="ru-RU" sz="2000" dirty="0"/>
              <a:t> </a:t>
            </a:r>
            <a:r>
              <a:rPr lang="ru-RU" sz="2000" dirty="0" err="1"/>
              <a:t>of</a:t>
            </a:r>
            <a:r>
              <a:rPr lang="ru-RU" sz="2000" dirty="0"/>
              <a:t> </a:t>
            </a:r>
            <a:r>
              <a:rPr lang="ru-RU" sz="2000" dirty="0" err="1"/>
              <a:t>financial</a:t>
            </a:r>
            <a:r>
              <a:rPr lang="ru-RU" sz="2000" dirty="0"/>
              <a:t> </a:t>
            </a:r>
            <a:r>
              <a:rPr lang="ru-RU" sz="2000" dirty="0" err="1"/>
              <a:t>data</a:t>
            </a:r>
            <a:r>
              <a:rPr lang="ru-RU" sz="2000" dirty="0"/>
              <a:t> </a:t>
            </a:r>
            <a:r>
              <a:rPr lang="ru-RU" sz="2000" dirty="0" err="1"/>
              <a:t>is</a:t>
            </a:r>
            <a:r>
              <a:rPr lang="ru-RU" sz="2000" dirty="0"/>
              <a:t> </a:t>
            </a:r>
            <a:r>
              <a:rPr lang="ru-RU" sz="2000" dirty="0" err="1"/>
              <a:t>to</a:t>
            </a:r>
            <a:r>
              <a:rPr lang="ru-RU" sz="2000" dirty="0"/>
              <a:t> </a:t>
            </a:r>
            <a:r>
              <a:rPr lang="ru-RU" sz="2000" dirty="0" err="1"/>
              <a:t>forecast</a:t>
            </a:r>
            <a:r>
              <a:rPr lang="ru-RU" sz="2000" dirty="0"/>
              <a:t> </a:t>
            </a:r>
            <a:r>
              <a:rPr lang="ru-RU" sz="2000" dirty="0" err="1"/>
              <a:t>the</a:t>
            </a:r>
            <a:r>
              <a:rPr lang="ru-RU" sz="2000" dirty="0"/>
              <a:t> </a:t>
            </a:r>
            <a:r>
              <a:rPr lang="ru-RU" sz="2000" dirty="0" err="1"/>
              <a:t>volatility</a:t>
            </a:r>
            <a:r>
              <a:rPr lang="ru-RU" sz="2000" dirty="0"/>
              <a:t> </a:t>
            </a:r>
            <a:r>
              <a:rPr lang="ru-RU" sz="2000" dirty="0" err="1"/>
              <a:t>of</a:t>
            </a:r>
            <a:r>
              <a:rPr lang="ru-RU" sz="2000" dirty="0"/>
              <a:t> </a:t>
            </a:r>
            <a:r>
              <a:rPr lang="ru-RU" sz="2000" dirty="0" err="1"/>
              <a:t>future</a:t>
            </a:r>
            <a:r>
              <a:rPr lang="ru-RU" sz="2000" dirty="0"/>
              <a:t> </a:t>
            </a:r>
            <a:r>
              <a:rPr lang="ru-RU" sz="2000" dirty="0" err="1"/>
              <a:t>returns</a:t>
            </a:r>
            <a:r>
              <a:rPr lang="ru-RU" sz="2000" dirty="0"/>
              <a:t>. </a:t>
            </a:r>
            <a:r>
              <a:rPr lang="ru-RU" sz="2000" dirty="0" err="1"/>
              <a:t>Models</a:t>
            </a:r>
            <a:r>
              <a:rPr lang="ru-RU" sz="2000" dirty="0"/>
              <a:t> </a:t>
            </a:r>
            <a:r>
              <a:rPr lang="ru-RU" sz="2000" dirty="0" err="1"/>
              <a:t>such</a:t>
            </a:r>
            <a:r>
              <a:rPr lang="ru-RU" sz="2000" dirty="0"/>
              <a:t> </a:t>
            </a:r>
            <a:r>
              <a:rPr lang="ru-RU" sz="2000" dirty="0" err="1"/>
              <a:t>as</a:t>
            </a:r>
            <a:r>
              <a:rPr lang="ru-RU" sz="2000" dirty="0"/>
              <a:t> ARCH </a:t>
            </a:r>
            <a:r>
              <a:rPr lang="ru-RU" sz="2000" dirty="0" err="1"/>
              <a:t>and</a:t>
            </a:r>
            <a:r>
              <a:rPr lang="ru-RU" sz="2000" dirty="0"/>
              <a:t> GARCH </a:t>
            </a:r>
            <a:r>
              <a:rPr lang="ru-RU" sz="2000" dirty="0" err="1"/>
              <a:t>models</a:t>
            </a:r>
            <a:r>
              <a:rPr lang="ru-RU" sz="2000" dirty="0"/>
              <a:t>  </a:t>
            </a:r>
            <a:r>
              <a:rPr lang="ru-RU" sz="2000" dirty="0" err="1"/>
              <a:t>and</a:t>
            </a:r>
            <a:r>
              <a:rPr lang="ru-RU" sz="2000" dirty="0"/>
              <a:t> </a:t>
            </a:r>
            <a:r>
              <a:rPr lang="ru-RU" sz="2000" dirty="0" err="1"/>
              <a:t>stochastic</a:t>
            </a:r>
            <a:r>
              <a:rPr lang="ru-RU" sz="2000" dirty="0"/>
              <a:t> </a:t>
            </a:r>
            <a:r>
              <a:rPr lang="ru-RU" sz="2000" dirty="0" err="1"/>
              <a:t>volatility</a:t>
            </a:r>
            <a:r>
              <a:rPr lang="ru-RU" sz="2000" dirty="0"/>
              <a:t> </a:t>
            </a:r>
            <a:r>
              <a:rPr lang="ru-RU" sz="2000" dirty="0" err="1"/>
              <a:t>models</a:t>
            </a:r>
            <a:r>
              <a:rPr lang="ru-RU" sz="2000" dirty="0"/>
              <a:t> </a:t>
            </a:r>
            <a:r>
              <a:rPr lang="ru-RU" sz="2000" dirty="0" err="1"/>
              <a:t>have</a:t>
            </a:r>
            <a:r>
              <a:rPr lang="ru-RU" sz="2000" dirty="0"/>
              <a:t> </a:t>
            </a:r>
            <a:r>
              <a:rPr lang="ru-RU" sz="2000" dirty="0" err="1"/>
              <a:t>been</a:t>
            </a:r>
            <a:r>
              <a:rPr lang="ru-RU" sz="2000" dirty="0"/>
              <a:t> </a:t>
            </a:r>
            <a:r>
              <a:rPr lang="en-US" sz="2000" dirty="0"/>
              <a:t>d</a:t>
            </a:r>
            <a:r>
              <a:rPr lang="ru-RU" sz="2000" dirty="0" err="1"/>
              <a:t>eveloped</a:t>
            </a:r>
            <a:r>
              <a:rPr lang="ru-RU" sz="2000" dirty="0"/>
              <a:t> </a:t>
            </a:r>
            <a:r>
              <a:rPr lang="ru-RU" sz="2000" dirty="0" err="1"/>
              <a:t>to</a:t>
            </a:r>
            <a:r>
              <a:rPr lang="ru-RU" sz="2000" dirty="0"/>
              <a:t> </a:t>
            </a:r>
            <a:r>
              <a:rPr lang="ru-RU" sz="2000" dirty="0" err="1"/>
              <a:t>handle</a:t>
            </a:r>
            <a:r>
              <a:rPr lang="en-US" sz="2000" dirty="0"/>
              <a:t> </a:t>
            </a:r>
            <a:r>
              <a:rPr lang="ru-RU" sz="2000" dirty="0" err="1"/>
              <a:t>these</a:t>
            </a:r>
            <a:r>
              <a:rPr lang="ru-RU" sz="2000" dirty="0"/>
              <a:t> </a:t>
            </a:r>
            <a:r>
              <a:rPr lang="ru-RU" sz="2000" dirty="0" err="1"/>
              <a:t>problems</a:t>
            </a:r>
            <a:r>
              <a:rPr lang="ru-RU" sz="2000" dirty="0"/>
              <a:t>. </a:t>
            </a:r>
          </a:p>
        </p:txBody>
      </p:sp>
    </p:spTree>
    <p:extLst>
      <p:ext uri="{BB962C8B-B14F-4D97-AF65-F5344CB8AC3E}">
        <p14:creationId xmlns:p14="http://schemas.microsoft.com/office/powerpoint/2010/main" val="1087054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5680953" cy="1595336"/>
          </a:xfrm>
        </p:spPr>
        <p:txBody>
          <a:bodyPr>
            <a:normAutofit/>
          </a:bodyPr>
          <a:lstStyle/>
          <a:p>
            <a:r>
              <a:rPr lang="en-US" sz="3600" b="1" u="sng" dirty="0"/>
              <a:t>Example 1.28  </a:t>
            </a:r>
            <a:r>
              <a:rPr lang="en-US" sz="3600" dirty="0"/>
              <a:t>SOI and Recruitment Correlation Analysis (continue)</a:t>
            </a:r>
            <a:endParaRPr lang="ru-RU" sz="3600" dirty="0"/>
          </a:p>
        </p:txBody>
      </p:sp>
      <p:sp>
        <p:nvSpPr>
          <p:cNvPr id="3" name="Текст 2"/>
          <p:cNvSpPr>
            <a:spLocks noGrp="1"/>
          </p:cNvSpPr>
          <p:nvPr>
            <p:ph type="body" idx="1"/>
          </p:nvPr>
        </p:nvSpPr>
        <p:spPr>
          <a:xfrm>
            <a:off x="254540" y="4109378"/>
            <a:ext cx="11321374" cy="2378870"/>
          </a:xfrm>
        </p:spPr>
        <p:txBody>
          <a:bodyPr>
            <a:normAutofit fontScale="92500" lnSpcReduction="20000"/>
          </a:bodyPr>
          <a:lstStyle/>
          <a:p>
            <a:pPr marL="114300" indent="0" algn="just">
              <a:buNone/>
            </a:pPr>
            <a:r>
              <a:rPr lang="en-US" dirty="0"/>
              <a:t>The sample CCF in Figure 1.16, however, shows some departure from the cyclic component of each series and there is an obvious peak at h =  6. This result implies that SOI measured at time t   6 months is associated with the Recruitment series at time t . We could say the SOI leads the Recruitment series by six months. The sign of the CCF is negative, leading to the conclusion that the two series move</a:t>
            </a:r>
          </a:p>
          <a:p>
            <a:pPr marL="114300" indent="0" algn="just">
              <a:buNone/>
            </a:pPr>
            <a:r>
              <a:rPr lang="en-US" dirty="0"/>
              <a:t>in different directions; that is, increases in SOI lead to decreases in Recruitment and vice versa.</a:t>
            </a: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70</a:t>
            </a:fld>
            <a:endParaRPr lang="en-US"/>
          </a:p>
        </p:txBody>
      </p:sp>
      <p:sp>
        <p:nvSpPr>
          <p:cNvPr id="6" name="TextBox 5"/>
          <p:cNvSpPr txBox="1"/>
          <p:nvPr/>
        </p:nvSpPr>
        <p:spPr>
          <a:xfrm>
            <a:off x="8727423" y="1896380"/>
            <a:ext cx="3145277" cy="1200329"/>
          </a:xfrm>
          <a:prstGeom prst="rect">
            <a:avLst/>
          </a:prstGeom>
          <a:noFill/>
        </p:spPr>
        <p:txBody>
          <a:bodyPr wrap="square" rtlCol="0">
            <a:spAutoFit/>
          </a:bodyPr>
          <a:lstStyle/>
          <a:p>
            <a:pPr algn="ctr"/>
            <a:r>
              <a:rPr lang="en-US" sz="1800" dirty="0"/>
              <a:t> the sample CCF of the two series ; negative lags indicate SOI leads Recruitment.</a:t>
            </a:r>
            <a:endParaRPr lang="ru-RU"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51" y="1524758"/>
            <a:ext cx="8174871" cy="241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48524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r>
              <a:rPr lang="en-US" sz="4000" b="1" u="sng" dirty="0"/>
              <a:t>Example 1.29 </a:t>
            </a:r>
            <a:r>
              <a:rPr lang="en-US" sz="4000" dirty="0" err="1"/>
              <a:t>Prewhitening</a:t>
            </a:r>
            <a:r>
              <a:rPr lang="en-US" sz="4000" dirty="0"/>
              <a:t> and Cross Correlation Analysis</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350196" y="1614791"/>
                <a:ext cx="11264629" cy="4562172"/>
              </a:xfrm>
            </p:spPr>
            <p:txBody>
              <a:bodyPr>
                <a:normAutofit fontScale="92500" lnSpcReduction="10000"/>
              </a:bodyPr>
              <a:lstStyle/>
              <a:p>
                <a:r>
                  <a:rPr lang="en-US" dirty="0"/>
                  <a:t>The basic idea is simple; in order to use Property 1.3, at least one of the series must be white noise. If this is not the case, there is no simple way to tell if a cross-correlation estimate is significantly different from zero. </a:t>
                </a:r>
              </a:p>
              <a:p>
                <a:r>
                  <a:rPr lang="en-US" dirty="0"/>
                  <a:t>For example, we generate two series,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for </a:t>
                </a:r>
                <a14:m>
                  <m:oMath xmlns:m="http://schemas.openxmlformats.org/officeDocument/2006/math">
                    <m:r>
                      <a:rPr lang="en-US" b="0" i="1" smtClean="0">
                        <a:latin typeface="Cambria Math"/>
                      </a:rPr>
                      <m:t>𝑡</m:t>
                    </m:r>
                    <m:r>
                      <a:rPr lang="en-US" b="0" i="1" smtClean="0">
                        <a:latin typeface="Cambria Math"/>
                      </a:rPr>
                      <m:t>=1,2,…120 </m:t>
                    </m:r>
                  </m:oMath>
                </a14:m>
                <a:r>
                  <a:rPr lang="en-US" dirty="0"/>
                  <a:t>independently as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=2</m:t>
                    </m:r>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rPr>
                              <m:t>2</m:t>
                            </m:r>
                            <m:r>
                              <a:rPr lang="en-US" b="0" i="1" smtClean="0">
                                <a:latin typeface="Cambria Math"/>
                              </a:rPr>
                              <m:t>𝜋</m:t>
                            </m:r>
                            <m:r>
                              <a:rPr lang="en-US" b="0" i="1" smtClean="0">
                                <a:latin typeface="Cambria Math"/>
                              </a:rPr>
                              <m:t>𝑡</m:t>
                            </m:r>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12</m:t>
                                </m:r>
                              </m:den>
                            </m:f>
                          </m:e>
                        </m:d>
                      </m:e>
                    </m:fun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=2</m:t>
                    </m:r>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rPr>
                              <m:t>2</m:t>
                            </m:r>
                            <m:r>
                              <a:rPr lang="en-US" b="0" i="1" smtClean="0">
                                <a:latin typeface="Cambria Math"/>
                              </a:rPr>
                              <m:t>𝜋</m:t>
                            </m:r>
                            <m:d>
                              <m:dPr>
                                <m:begChr m:val="["/>
                                <m:endChr m:val="]"/>
                                <m:ctrlPr>
                                  <a:rPr lang="en-US" b="0" i="1" smtClean="0">
                                    <a:latin typeface="Cambria Math" panose="02040503050406030204" pitchFamily="18" charset="0"/>
                                  </a:rPr>
                                </m:ctrlPr>
                              </m:dPr>
                              <m:e>
                                <m:r>
                                  <a:rPr lang="en-US" b="0" i="1" smtClean="0">
                                    <a:latin typeface="Cambria Math"/>
                                  </a:rPr>
                                  <m:t>𝑡</m:t>
                                </m:r>
                                <m:r>
                                  <a:rPr lang="en-US" b="0" i="1" smtClean="0">
                                    <a:latin typeface="Cambria Math"/>
                                  </a:rPr>
                                  <m:t>+5</m:t>
                                </m:r>
                              </m:e>
                            </m:d>
                            <m:f>
                              <m:fPr>
                                <m:ctrlPr>
                                  <a:rPr lang="en-US" b="0" i="1" smtClean="0">
                                    <a:latin typeface="Cambria Math" panose="02040503050406030204" pitchFamily="18" charset="0"/>
                                  </a:rPr>
                                </m:ctrlPr>
                              </m:fPr>
                              <m:num>
                                <m:r>
                                  <a:rPr lang="en-US" b="0" i="1" smtClean="0">
                                    <a:latin typeface="Cambria Math"/>
                                  </a:rPr>
                                  <m:t>1</m:t>
                                </m:r>
                              </m:num>
                              <m:den>
                                <m:r>
                                  <a:rPr lang="en-US" b="0" i="1" smtClean="0">
                                    <a:latin typeface="Cambria Math"/>
                                  </a:rPr>
                                  <m:t>12</m:t>
                                </m:r>
                              </m:den>
                            </m:f>
                          </m:e>
                        </m:d>
                      </m:e>
                    </m:func>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2</m:t>
                        </m:r>
                      </m:sub>
                    </m:sSub>
                    <m:r>
                      <a:rPr lang="en-US" b="0" i="1" smtClean="0">
                        <a:latin typeface="Cambria Math"/>
                      </a:rPr>
                      <m:t>,</m:t>
                    </m:r>
                  </m:oMath>
                </a14:m>
                <a:endParaRPr lang="en-US" dirty="0"/>
              </a:p>
              <a:p>
                <a:pPr marL="114300" indent="0">
                  <a:buNone/>
                </a:pP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2</m:t>
                            </m:r>
                          </m:sub>
                        </m:sSub>
                        <m:r>
                          <a:rPr lang="en-US" b="0" i="1" smtClean="0">
                            <a:latin typeface="Cambria Math"/>
                          </a:rPr>
                          <m:t>;</m:t>
                        </m:r>
                        <m:r>
                          <a:rPr lang="en-US" b="0" i="1" smtClean="0">
                            <a:latin typeface="Cambria Math"/>
                          </a:rPr>
                          <m:t>𝑡</m:t>
                        </m:r>
                        <m:r>
                          <a:rPr lang="en-US" b="0" i="1" smtClean="0">
                            <a:latin typeface="Cambria Math"/>
                          </a:rPr>
                          <m:t>=1,…,120</m:t>
                        </m:r>
                      </m:e>
                    </m:d>
                  </m:oMath>
                </a14:m>
                <a:r>
                  <a:rPr lang="en-US" dirty="0"/>
                  <a:t> are all independent standard </a:t>
                </a:r>
                <a:r>
                  <a:rPr lang="en-US" dirty="0" err="1"/>
                  <a:t>normals</a:t>
                </a:r>
                <a:r>
                  <a:rPr lang="en-US" dirty="0"/>
                  <a:t>.</a:t>
                </a:r>
              </a:p>
              <a:p>
                <a:pPr marL="114300" indent="0">
                  <a:buNone/>
                </a:pPr>
                <a:r>
                  <a:rPr lang="en-US" b="1" u="sng" dirty="0"/>
                  <a:t>By </a:t>
                </a:r>
                <a:r>
                  <a:rPr lang="en-US" b="1" u="sng" dirty="0" err="1"/>
                  <a:t>prewhtiening</a:t>
                </a:r>
                <a:r>
                  <a:rPr lang="en-US" b="1" u="sng" dirty="0"/>
                  <a:t> </a:t>
                </a:r>
                <a14:m>
                  <m:oMath xmlns:m="http://schemas.openxmlformats.org/officeDocument/2006/math">
                    <m:sSub>
                      <m:sSubPr>
                        <m:ctrlPr>
                          <a:rPr lang="en-US" b="1" i="1" u="sng" smtClean="0">
                            <a:latin typeface="Cambria Math" panose="02040503050406030204" pitchFamily="18" charset="0"/>
                          </a:rPr>
                        </m:ctrlPr>
                      </m:sSubPr>
                      <m:e>
                        <m:r>
                          <a:rPr lang="en-US" b="1" i="1" u="sng" smtClean="0">
                            <a:latin typeface="Cambria Math"/>
                          </a:rPr>
                          <m:t>𝒚</m:t>
                        </m:r>
                      </m:e>
                      <m:sub>
                        <m:r>
                          <a:rPr lang="en-US" b="1" i="1" u="sng" smtClean="0">
                            <a:latin typeface="Cambria Math"/>
                          </a:rPr>
                          <m:t>𝒕</m:t>
                        </m:r>
                      </m:sub>
                    </m:sSub>
                  </m:oMath>
                </a14:m>
                <a:r>
                  <a:rPr lang="en-US" dirty="0"/>
                  <a:t>, we mean that the signal has been removed from the data by running a regression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 </m:t>
                    </m:r>
                  </m:oMath>
                </a14:m>
                <a:r>
                  <a:rPr lang="en-US" dirty="0"/>
                  <a:t> on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cos</m:t>
                        </m:r>
                      </m:fName>
                      <m:e>
                        <m:d>
                          <m:dPr>
                            <m:ctrlPr>
                              <a:rPr lang="en-US" b="0" i="1" smtClean="0">
                                <a:latin typeface="Cambria Math" panose="02040503050406030204" pitchFamily="18" charset="0"/>
                              </a:rPr>
                            </m:ctrlPr>
                          </m:dPr>
                          <m:e>
                            <m:r>
                              <a:rPr lang="en-US" b="0" i="1" smtClean="0">
                                <a:latin typeface="Cambria Math"/>
                              </a:rPr>
                              <m:t>2</m:t>
                            </m:r>
                            <m:r>
                              <a:rPr lang="en-US" b="0" i="1" smtClean="0">
                                <a:latin typeface="Cambria Math"/>
                              </a:rPr>
                              <m:t>𝜋</m:t>
                            </m:r>
                            <m:r>
                              <a:rPr lang="en-US" b="0" i="1" smtClean="0">
                                <a:latin typeface="Cambria Math"/>
                              </a:rPr>
                              <m:t>𝑡</m:t>
                            </m:r>
                          </m:e>
                        </m:d>
                      </m:e>
                    </m:func>
                  </m:oMath>
                </a14:m>
                <a:r>
                  <a:rPr lang="en-US" dirty="0"/>
                  <a:t> and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a:rPr>
                          <m:t>sin</m:t>
                        </m:r>
                      </m:fName>
                      <m:e>
                        <m:d>
                          <m:dPr>
                            <m:ctrlPr>
                              <a:rPr lang="en-US" b="0" i="1" smtClean="0">
                                <a:latin typeface="Cambria Math" panose="02040503050406030204" pitchFamily="18" charset="0"/>
                              </a:rPr>
                            </m:ctrlPr>
                          </m:dPr>
                          <m:e>
                            <m:r>
                              <a:rPr lang="en-US" b="0" i="1" smtClean="0">
                                <a:latin typeface="Cambria Math"/>
                              </a:rPr>
                              <m:t>2</m:t>
                            </m:r>
                            <m:r>
                              <a:rPr lang="en-US" b="0" i="1" smtClean="0">
                                <a:latin typeface="Cambria Math"/>
                              </a:rPr>
                              <m:t>𝜋</m:t>
                            </m:r>
                            <m:r>
                              <a:rPr lang="en-US" b="0" i="1" smtClean="0">
                                <a:latin typeface="Cambria Math"/>
                              </a:rPr>
                              <m:t>𝑡</m:t>
                            </m:r>
                          </m:e>
                        </m:d>
                      </m:e>
                    </m:func>
                    <m:r>
                      <a:rPr lang="en-US" b="0" i="1" smtClean="0">
                        <a:latin typeface="Cambria Math"/>
                      </a:rPr>
                      <m:t> </m:t>
                    </m:r>
                  </m:oMath>
                </a14:m>
                <a:r>
                  <a:rPr lang="en-US" dirty="0"/>
                  <a:t>  and then  putting </a:t>
                </a:r>
              </a:p>
              <a:p>
                <a:pPr marL="114300" indent="0">
                  <a:buNone/>
                </a:pP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𝑦</m:t>
                            </m:r>
                          </m:e>
                        </m:acc>
                      </m:e>
                      <m:sub>
                        <m:r>
                          <a:rPr lang="en-US" b="0" i="1" dirty="0" smtClean="0">
                            <a:latin typeface="Cambria Math"/>
                          </a:rPr>
                          <m:t>𝑡</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𝑦</m:t>
                        </m:r>
                      </m:e>
                      <m:sub>
                        <m:r>
                          <a:rPr lang="en-US" b="0" i="1" dirty="0" smtClean="0">
                            <a:latin typeface="Cambria Math"/>
                          </a:rPr>
                          <m:t>𝑡</m:t>
                        </m:r>
                      </m:sub>
                    </m:sSub>
                    <m:r>
                      <a:rPr lang="en-US" b="0" i="1" dirty="0" smtClean="0">
                        <a:latin typeface="Cambria Math"/>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a:rPr>
                              <m:t>𝑦</m:t>
                            </m:r>
                          </m:e>
                        </m:acc>
                      </m:e>
                      <m:sub>
                        <m:r>
                          <a:rPr lang="en-US" b="0" i="1" dirty="0" smtClean="0">
                            <a:latin typeface="Cambria Math"/>
                          </a:rPr>
                          <m:t>𝑡</m:t>
                        </m:r>
                      </m:sub>
                    </m:sSub>
                    <m:r>
                      <a:rPr lang="en-US" b="0" i="1" dirty="0" smtClean="0">
                        <a:latin typeface="Cambria Math"/>
                      </a:rPr>
                      <m:t>,</m:t>
                    </m:r>
                  </m:oMath>
                </a14:m>
                <a:r>
                  <a:rPr lang="en-US" dirty="0"/>
                  <a:t> 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𝑦</m:t>
                            </m:r>
                          </m:e>
                        </m:acc>
                      </m:e>
                      <m:sub>
                        <m:r>
                          <a:rPr lang="en-US" b="0" i="1" dirty="0" smtClean="0">
                            <a:latin typeface="Cambria Math"/>
                          </a:rPr>
                          <m:t>𝑡</m:t>
                        </m:r>
                      </m:sub>
                    </m:sSub>
                  </m:oMath>
                </a14:m>
                <a:r>
                  <a:rPr lang="en-US" dirty="0"/>
                  <a:t> are the predicted values from the regression.</a:t>
                </a:r>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350196" y="1614791"/>
                <a:ext cx="11264629" cy="4562172"/>
              </a:xfrm>
              <a:blipFill rotWithShape="1">
                <a:blip r:embed="rId2"/>
                <a:stretch>
                  <a:fillRect r="-1245"/>
                </a:stretch>
              </a:blipFill>
            </p:spPr>
            <p:txBody>
              <a:bodyPr/>
              <a:lstStyle/>
              <a:p>
                <a:r>
                  <a:rPr lang="ru-RU">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71</a:t>
            </a:fld>
            <a:endParaRPr lang="en-US"/>
          </a:p>
        </p:txBody>
      </p:sp>
    </p:spTree>
    <p:extLst>
      <p:ext uri="{BB962C8B-B14F-4D97-AF65-F5344CB8AC3E}">
        <p14:creationId xmlns:p14="http://schemas.microsoft.com/office/powerpoint/2010/main" val="3646033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r>
              <a:rPr lang="en-US" sz="4000" b="1" u="sng" dirty="0"/>
              <a:t>Example 1.29 </a:t>
            </a:r>
            <a:r>
              <a:rPr lang="en-US" sz="4000" dirty="0" err="1"/>
              <a:t>Prewhitening</a:t>
            </a:r>
            <a:r>
              <a:rPr lang="en-US" sz="4000" dirty="0"/>
              <a:t> and Cross Correlation Analysis(continue)</a:t>
            </a:r>
            <a:endParaRPr lang="ru-RU" sz="4000" dirty="0"/>
          </a:p>
        </p:txBody>
      </p:sp>
      <mc:AlternateContent xmlns:mc="http://schemas.openxmlformats.org/markup-compatibility/2006" xmlns:a14="http://schemas.microsoft.com/office/drawing/2010/main">
        <mc:Choice Requires="a14">
          <p:sp>
            <p:nvSpPr>
              <p:cNvPr id="3" name="Текст 2"/>
              <p:cNvSpPr>
                <a:spLocks noGrp="1"/>
              </p:cNvSpPr>
              <p:nvPr>
                <p:ph type="body" idx="1"/>
              </p:nvPr>
            </p:nvSpPr>
            <p:spPr>
              <a:xfrm>
                <a:off x="350197" y="1614791"/>
                <a:ext cx="3832698" cy="4562172"/>
              </a:xfrm>
            </p:spPr>
            <p:txBody>
              <a:bodyPr>
                <a:normAutofit fontScale="85000" lnSpcReduction="20000"/>
              </a:bodyPr>
              <a:lstStyle/>
              <a:p>
                <a:pPr marL="114300" indent="0">
                  <a:buNone/>
                </a:pPr>
                <a:r>
                  <a:rPr lang="en-US" dirty="0"/>
                  <a:t>The middle row shows the sample ACF of each series, each of which exhibits the cyclic nature of each series. The bottom row (left) of  shows the sample CCF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r>
                      <a:rPr lang="en-US" b="0" i="1" smtClean="0">
                        <a:latin typeface="Cambria Math"/>
                      </a:rPr>
                      <m:t> </m:t>
                    </m:r>
                  </m:oMath>
                </a14:m>
                <a:r>
                  <a:rPr lang="en-US" dirty="0"/>
                  <a:t>  which appears to show cross-correlation even though the series are independent. The bottom row (right) also displays the sample CCF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0" smtClean="0">
                        <a:latin typeface="Cambria Math"/>
                      </a:rPr>
                      <m:t> </m:t>
                    </m:r>
                  </m:oMath>
                </a14:m>
                <a:r>
                  <a:rPr lang="en-US" dirty="0"/>
                  <a:t>  and the </a:t>
                </a:r>
                <a:r>
                  <a:rPr lang="en-US" dirty="0" err="1"/>
                  <a:t>prewhitened</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𝑦</m:t>
                        </m:r>
                      </m:e>
                      <m:sub>
                        <m:r>
                          <a:rPr lang="en-US" b="0" i="1" smtClean="0">
                            <a:latin typeface="Cambria Math"/>
                          </a:rPr>
                          <m:t>𝑡</m:t>
                        </m:r>
                      </m:sub>
                    </m:sSub>
                  </m:oMath>
                </a14:m>
                <a:r>
                  <a:rPr lang="en-US" dirty="0"/>
                  <a:t>, which shows that the two sequences are uncorrelated. </a:t>
                </a:r>
                <a:endParaRPr lang="ru-RU" dirty="0"/>
              </a:p>
            </p:txBody>
          </p:sp>
        </mc:Choice>
        <mc:Fallback xmlns="">
          <p:sp>
            <p:nvSpPr>
              <p:cNvPr id="3" name="Текст 2"/>
              <p:cNvSpPr>
                <a:spLocks noGrp="1" noRot="1" noChangeAspect="1" noMove="1" noResize="1" noEditPoints="1" noAdjustHandles="1" noChangeArrowheads="1" noChangeShapeType="1" noTextEdit="1"/>
              </p:cNvSpPr>
              <p:nvPr>
                <p:ph type="body" idx="1"/>
              </p:nvPr>
            </p:nvSpPr>
            <p:spPr>
              <a:xfrm>
                <a:off x="350197" y="1614791"/>
                <a:ext cx="3832698" cy="4562172"/>
              </a:xfrm>
              <a:blipFill>
                <a:blip r:embed="rId2"/>
                <a:stretch>
                  <a:fillRect t="-401" r="-4134"/>
                </a:stretch>
              </a:blipFill>
            </p:spPr>
            <p:txBody>
              <a:bodyPr/>
              <a:lstStyle/>
              <a:p>
                <a:r>
                  <a:rPr lang="en-CA">
                    <a:noFill/>
                  </a:rPr>
                  <a:t> </a:t>
                </a:r>
              </a:p>
            </p:txBody>
          </p:sp>
        </mc:Fallback>
      </mc:AlternateContent>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72</a:t>
            </a:fld>
            <a:endParaRPr lang="en-US"/>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53" b="1272"/>
          <a:stretch/>
        </p:blipFill>
        <p:spPr bwMode="auto">
          <a:xfrm>
            <a:off x="4519816" y="732177"/>
            <a:ext cx="7003490" cy="5624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4717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r>
              <a:rPr lang="en-US" sz="4000" b="1" u="sng" dirty="0"/>
              <a:t>Example 1.29 </a:t>
            </a:r>
            <a:r>
              <a:rPr lang="en-US" sz="4000" dirty="0" err="1"/>
              <a:t>Prewhitening</a:t>
            </a:r>
            <a:r>
              <a:rPr lang="en-US" sz="4000" dirty="0"/>
              <a:t> and Cross Correlation Analysis (R code)</a:t>
            </a:r>
            <a:endParaRPr lang="ru-RU" sz="4000" dirty="0"/>
          </a:p>
        </p:txBody>
      </p:sp>
      <p:sp>
        <p:nvSpPr>
          <p:cNvPr id="3" name="Текст 2"/>
          <p:cNvSpPr>
            <a:spLocks noGrp="1"/>
          </p:cNvSpPr>
          <p:nvPr>
            <p:ph type="body" idx="1"/>
          </p:nvPr>
        </p:nvSpPr>
        <p:spPr>
          <a:xfrm>
            <a:off x="1073020" y="1459148"/>
            <a:ext cx="10058400" cy="4562172"/>
          </a:xfrm>
        </p:spPr>
        <p:txBody>
          <a:bodyPr>
            <a:normAutofit fontScale="70000" lnSpcReduction="20000"/>
          </a:bodyPr>
          <a:lstStyle/>
          <a:p>
            <a:pPr marL="114300" indent="0">
              <a:buNone/>
            </a:pPr>
            <a:r>
              <a:rPr lang="en-US" dirty="0" err="1">
                <a:solidFill>
                  <a:srgbClr val="0A06BA"/>
                </a:solidFill>
                <a:latin typeface="Consolas" panose="020B0609020204030204" pitchFamily="49" charset="0"/>
              </a:rPr>
              <a:t>set.seed</a:t>
            </a:r>
            <a:r>
              <a:rPr lang="en-US" dirty="0">
                <a:solidFill>
                  <a:srgbClr val="0A06BA"/>
                </a:solidFill>
                <a:latin typeface="Consolas" panose="020B0609020204030204" pitchFamily="49" charset="0"/>
              </a:rPr>
              <a:t>(1492)</a:t>
            </a:r>
          </a:p>
          <a:p>
            <a:pPr marL="114300" indent="0">
              <a:buNone/>
            </a:pPr>
            <a:r>
              <a:rPr lang="en-US" dirty="0">
                <a:solidFill>
                  <a:srgbClr val="0A06BA"/>
                </a:solidFill>
                <a:latin typeface="Consolas" panose="020B0609020204030204" pitchFamily="49" charset="0"/>
              </a:rPr>
              <a:t>num=120; t=1:num</a:t>
            </a:r>
          </a:p>
          <a:p>
            <a:pPr marL="114300" indent="0">
              <a:buNone/>
            </a:pPr>
            <a:r>
              <a:rPr lang="en-US" dirty="0">
                <a:solidFill>
                  <a:srgbClr val="0A06BA"/>
                </a:solidFill>
                <a:latin typeface="Consolas" panose="020B0609020204030204" pitchFamily="49" charset="0"/>
              </a:rPr>
              <a:t>X = </a:t>
            </a:r>
            <a:r>
              <a:rPr lang="en-US" dirty="0" err="1">
                <a:solidFill>
                  <a:srgbClr val="0A06BA"/>
                </a:solidFill>
                <a:latin typeface="Consolas" panose="020B0609020204030204" pitchFamily="49" charset="0"/>
              </a:rPr>
              <a:t>ts</a:t>
            </a:r>
            <a:r>
              <a:rPr lang="en-US" dirty="0">
                <a:solidFill>
                  <a:srgbClr val="0A06BA"/>
                </a:solidFill>
                <a:latin typeface="Consolas" panose="020B0609020204030204" pitchFamily="49" charset="0"/>
              </a:rPr>
              <a:t>(2*cos(2*pi*t/12) + </a:t>
            </a:r>
            <a:r>
              <a:rPr lang="en-US" dirty="0" err="1">
                <a:solidFill>
                  <a:srgbClr val="0A06BA"/>
                </a:solidFill>
                <a:latin typeface="Consolas" panose="020B0609020204030204" pitchFamily="49" charset="0"/>
              </a:rPr>
              <a:t>rnorm</a:t>
            </a:r>
            <a:r>
              <a:rPr lang="en-US" dirty="0">
                <a:solidFill>
                  <a:srgbClr val="0A06BA"/>
                </a:solidFill>
                <a:latin typeface="Consolas" panose="020B0609020204030204" pitchFamily="49" charset="0"/>
              </a:rPr>
              <a:t>(num), </a:t>
            </a:r>
            <a:r>
              <a:rPr lang="en-US" dirty="0" err="1">
                <a:solidFill>
                  <a:srgbClr val="0A06BA"/>
                </a:solidFill>
                <a:latin typeface="Consolas" panose="020B0609020204030204" pitchFamily="49" charset="0"/>
              </a:rPr>
              <a:t>freq</a:t>
            </a:r>
            <a:r>
              <a:rPr lang="en-US" dirty="0">
                <a:solidFill>
                  <a:srgbClr val="0A06BA"/>
                </a:solidFill>
                <a:latin typeface="Consolas" panose="020B0609020204030204" pitchFamily="49" charset="0"/>
              </a:rPr>
              <a:t>=12)</a:t>
            </a:r>
          </a:p>
          <a:p>
            <a:pPr marL="114300" indent="0">
              <a:buNone/>
            </a:pPr>
            <a:r>
              <a:rPr lang="en-US" dirty="0">
                <a:solidFill>
                  <a:srgbClr val="0A06BA"/>
                </a:solidFill>
                <a:latin typeface="Consolas" panose="020B0609020204030204" pitchFamily="49" charset="0"/>
              </a:rPr>
              <a:t>Y = </a:t>
            </a:r>
            <a:r>
              <a:rPr lang="en-US" dirty="0" err="1">
                <a:solidFill>
                  <a:srgbClr val="0A06BA"/>
                </a:solidFill>
                <a:latin typeface="Consolas" panose="020B0609020204030204" pitchFamily="49" charset="0"/>
              </a:rPr>
              <a:t>ts</a:t>
            </a:r>
            <a:r>
              <a:rPr lang="en-US" dirty="0">
                <a:solidFill>
                  <a:srgbClr val="0A06BA"/>
                </a:solidFill>
                <a:latin typeface="Consolas" panose="020B0609020204030204" pitchFamily="49" charset="0"/>
              </a:rPr>
              <a:t>(2*cos(2*pi*(t+5)/12) + </a:t>
            </a:r>
            <a:r>
              <a:rPr lang="en-US" dirty="0" err="1">
                <a:solidFill>
                  <a:srgbClr val="0A06BA"/>
                </a:solidFill>
                <a:latin typeface="Consolas" panose="020B0609020204030204" pitchFamily="49" charset="0"/>
              </a:rPr>
              <a:t>rnorm</a:t>
            </a:r>
            <a:r>
              <a:rPr lang="en-US" dirty="0">
                <a:solidFill>
                  <a:srgbClr val="0A06BA"/>
                </a:solidFill>
                <a:latin typeface="Consolas" panose="020B0609020204030204" pitchFamily="49" charset="0"/>
              </a:rPr>
              <a:t>(num), </a:t>
            </a:r>
            <a:r>
              <a:rPr lang="en-US" dirty="0" err="1">
                <a:solidFill>
                  <a:srgbClr val="0A06BA"/>
                </a:solidFill>
                <a:latin typeface="Consolas" panose="020B0609020204030204" pitchFamily="49" charset="0"/>
              </a:rPr>
              <a:t>freq</a:t>
            </a:r>
            <a:r>
              <a:rPr lang="en-US" dirty="0">
                <a:solidFill>
                  <a:srgbClr val="0A06BA"/>
                </a:solidFill>
                <a:latin typeface="Consolas" panose="020B0609020204030204" pitchFamily="49" charset="0"/>
              </a:rPr>
              <a:t>=12)</a:t>
            </a:r>
          </a:p>
          <a:p>
            <a:pPr marL="114300" indent="0">
              <a:buNone/>
            </a:pPr>
            <a:r>
              <a:rPr lang="en-US" dirty="0" err="1">
                <a:solidFill>
                  <a:srgbClr val="0A06BA"/>
                </a:solidFill>
                <a:latin typeface="Consolas" panose="020B0609020204030204" pitchFamily="49" charset="0"/>
              </a:rPr>
              <a:t>Yw</a:t>
            </a:r>
            <a:r>
              <a:rPr lang="en-US" dirty="0">
                <a:solidFill>
                  <a:srgbClr val="0A06BA"/>
                </a:solidFill>
                <a:latin typeface="Consolas" panose="020B0609020204030204" pitchFamily="49" charset="0"/>
              </a:rPr>
              <a:t> = </a:t>
            </a:r>
            <a:r>
              <a:rPr lang="en-US" dirty="0" err="1">
                <a:solidFill>
                  <a:srgbClr val="0A06BA"/>
                </a:solidFill>
                <a:latin typeface="Consolas" panose="020B0609020204030204" pitchFamily="49" charset="0"/>
              </a:rPr>
              <a:t>resid</a:t>
            </a:r>
            <a:r>
              <a:rPr lang="en-US" dirty="0">
                <a:solidFill>
                  <a:srgbClr val="0A06BA"/>
                </a:solidFill>
                <a:latin typeface="Consolas" panose="020B0609020204030204" pitchFamily="49" charset="0"/>
              </a:rPr>
              <a:t>(</a:t>
            </a:r>
            <a:r>
              <a:rPr lang="en-US" dirty="0" err="1">
                <a:solidFill>
                  <a:srgbClr val="0A06BA"/>
                </a:solidFill>
                <a:latin typeface="Consolas" panose="020B0609020204030204" pitchFamily="49" charset="0"/>
              </a:rPr>
              <a:t>lm</a:t>
            </a:r>
            <a:r>
              <a:rPr lang="en-US" dirty="0">
                <a:solidFill>
                  <a:srgbClr val="0A06BA"/>
                </a:solidFill>
                <a:latin typeface="Consolas" panose="020B0609020204030204" pitchFamily="49" charset="0"/>
              </a:rPr>
              <a:t>(Y~ cos(2*pi*t/12) + sin(2*pi*t/12), </a:t>
            </a:r>
            <a:r>
              <a:rPr lang="en-US" dirty="0" err="1">
                <a:solidFill>
                  <a:srgbClr val="0A06BA"/>
                </a:solidFill>
                <a:latin typeface="Consolas" panose="020B0609020204030204" pitchFamily="49" charset="0"/>
              </a:rPr>
              <a:t>na.action</a:t>
            </a:r>
            <a:r>
              <a:rPr lang="en-US" dirty="0">
                <a:solidFill>
                  <a:srgbClr val="0A06BA"/>
                </a:solidFill>
                <a:latin typeface="Consolas" panose="020B0609020204030204" pitchFamily="49" charset="0"/>
              </a:rPr>
              <a:t>=NULL))</a:t>
            </a:r>
          </a:p>
          <a:p>
            <a:pPr marL="114300" indent="0">
              <a:buNone/>
            </a:pPr>
            <a:r>
              <a:rPr lang="en-US" dirty="0">
                <a:solidFill>
                  <a:srgbClr val="0A06BA"/>
                </a:solidFill>
                <a:latin typeface="Consolas" panose="020B0609020204030204" pitchFamily="49" charset="0"/>
              </a:rPr>
              <a:t>par(</a:t>
            </a:r>
            <a:r>
              <a:rPr lang="en-US" dirty="0" err="1">
                <a:solidFill>
                  <a:srgbClr val="0A06BA"/>
                </a:solidFill>
                <a:latin typeface="Consolas" panose="020B0609020204030204" pitchFamily="49" charset="0"/>
              </a:rPr>
              <a:t>mfrow</a:t>
            </a:r>
            <a:r>
              <a:rPr lang="en-US" dirty="0">
                <a:solidFill>
                  <a:srgbClr val="0A06BA"/>
                </a:solidFill>
                <a:latin typeface="Consolas" panose="020B0609020204030204" pitchFamily="49" charset="0"/>
              </a:rPr>
              <a:t>=c(3, 2), </a:t>
            </a:r>
            <a:r>
              <a:rPr lang="en-US" dirty="0" err="1">
                <a:solidFill>
                  <a:srgbClr val="0A06BA"/>
                </a:solidFill>
                <a:latin typeface="Consolas" panose="020B0609020204030204" pitchFamily="49" charset="0"/>
              </a:rPr>
              <a:t>mgp</a:t>
            </a:r>
            <a:r>
              <a:rPr lang="en-US" dirty="0">
                <a:solidFill>
                  <a:srgbClr val="0A06BA"/>
                </a:solidFill>
                <a:latin typeface="Consolas" panose="020B0609020204030204" pitchFamily="49" charset="0"/>
              </a:rPr>
              <a:t>=c(1.6, .6, 0), mar=c(3, 3, 1, 1) )</a:t>
            </a:r>
          </a:p>
          <a:p>
            <a:pPr marL="114300" indent="0">
              <a:buNone/>
            </a:pPr>
            <a:r>
              <a:rPr lang="en-US" dirty="0" err="1">
                <a:solidFill>
                  <a:srgbClr val="0A06BA"/>
                </a:solidFill>
                <a:latin typeface="Consolas" panose="020B0609020204030204" pitchFamily="49" charset="0"/>
              </a:rPr>
              <a:t>tsplot</a:t>
            </a:r>
            <a:r>
              <a:rPr lang="en-US" dirty="0">
                <a:solidFill>
                  <a:srgbClr val="0A06BA"/>
                </a:solidFill>
                <a:latin typeface="Consolas" panose="020B0609020204030204" pitchFamily="49" charset="0"/>
              </a:rPr>
              <a:t>(X)</a:t>
            </a:r>
          </a:p>
          <a:p>
            <a:pPr marL="114300" indent="0">
              <a:buNone/>
            </a:pPr>
            <a:r>
              <a:rPr lang="en-US" dirty="0" err="1">
                <a:solidFill>
                  <a:srgbClr val="0A06BA"/>
                </a:solidFill>
                <a:latin typeface="Consolas" panose="020B0609020204030204" pitchFamily="49" charset="0"/>
              </a:rPr>
              <a:t>tsplot</a:t>
            </a:r>
            <a:r>
              <a:rPr lang="en-US" dirty="0">
                <a:solidFill>
                  <a:srgbClr val="0A06BA"/>
                </a:solidFill>
                <a:latin typeface="Consolas" panose="020B0609020204030204" pitchFamily="49" charset="0"/>
              </a:rPr>
              <a:t>(Y)</a:t>
            </a:r>
          </a:p>
          <a:p>
            <a:pPr marL="114300" indent="0">
              <a:buNone/>
            </a:pPr>
            <a:r>
              <a:rPr lang="en-US" dirty="0">
                <a:solidFill>
                  <a:srgbClr val="0A06BA"/>
                </a:solidFill>
                <a:latin typeface="Consolas" panose="020B0609020204030204" pitchFamily="49" charset="0"/>
              </a:rPr>
              <a:t>acf1(X, 48, </a:t>
            </a:r>
            <a:r>
              <a:rPr lang="en-US" dirty="0" err="1">
                <a:solidFill>
                  <a:srgbClr val="0A06BA"/>
                </a:solidFill>
                <a:latin typeface="Consolas" panose="020B0609020204030204" pitchFamily="49" charset="0"/>
              </a:rPr>
              <a:t>ylab</a:t>
            </a:r>
            <a:r>
              <a:rPr lang="en-US" dirty="0">
                <a:solidFill>
                  <a:srgbClr val="0A06BA"/>
                </a:solidFill>
                <a:latin typeface="Consolas" panose="020B0609020204030204" pitchFamily="49" charset="0"/>
              </a:rPr>
              <a:t>='ACF(X)')</a:t>
            </a:r>
          </a:p>
          <a:p>
            <a:pPr marL="114300" indent="0">
              <a:buNone/>
            </a:pPr>
            <a:r>
              <a:rPr lang="en-US" dirty="0">
                <a:solidFill>
                  <a:srgbClr val="0A06BA"/>
                </a:solidFill>
                <a:latin typeface="Consolas" panose="020B0609020204030204" pitchFamily="49" charset="0"/>
              </a:rPr>
              <a:t>acf1(Y, 48, </a:t>
            </a:r>
            <a:r>
              <a:rPr lang="en-US" dirty="0" err="1">
                <a:solidFill>
                  <a:srgbClr val="0A06BA"/>
                </a:solidFill>
                <a:latin typeface="Consolas" panose="020B0609020204030204" pitchFamily="49" charset="0"/>
              </a:rPr>
              <a:t>ylab</a:t>
            </a:r>
            <a:r>
              <a:rPr lang="en-US" dirty="0">
                <a:solidFill>
                  <a:srgbClr val="0A06BA"/>
                </a:solidFill>
                <a:latin typeface="Consolas" panose="020B0609020204030204" pitchFamily="49" charset="0"/>
              </a:rPr>
              <a:t>='ACF(Y)')</a:t>
            </a:r>
          </a:p>
          <a:p>
            <a:pPr marL="114300" indent="0">
              <a:buNone/>
            </a:pPr>
            <a:r>
              <a:rPr lang="en-US" dirty="0">
                <a:solidFill>
                  <a:srgbClr val="0A06BA"/>
                </a:solidFill>
                <a:latin typeface="Consolas" panose="020B0609020204030204" pitchFamily="49" charset="0"/>
              </a:rPr>
              <a:t>ccf2(X, Y, 24, </a:t>
            </a:r>
            <a:r>
              <a:rPr lang="en-US" dirty="0" err="1">
                <a:solidFill>
                  <a:srgbClr val="0A06BA"/>
                </a:solidFill>
                <a:latin typeface="Consolas" panose="020B0609020204030204" pitchFamily="49" charset="0"/>
              </a:rPr>
              <a:t>ylab</a:t>
            </a:r>
            <a:r>
              <a:rPr lang="en-US" dirty="0">
                <a:solidFill>
                  <a:srgbClr val="0A06BA"/>
                </a:solidFill>
                <a:latin typeface="Consolas" panose="020B0609020204030204" pitchFamily="49" charset="0"/>
              </a:rPr>
              <a:t>='CCF(X,Y)')</a:t>
            </a:r>
          </a:p>
          <a:p>
            <a:pPr marL="114300" indent="0">
              <a:buNone/>
            </a:pPr>
            <a:r>
              <a:rPr lang="en-US" dirty="0">
                <a:solidFill>
                  <a:srgbClr val="0A06BA"/>
                </a:solidFill>
                <a:latin typeface="Consolas" panose="020B0609020204030204" pitchFamily="49" charset="0"/>
              </a:rPr>
              <a:t>ccf2(X, </a:t>
            </a:r>
            <a:r>
              <a:rPr lang="en-US" dirty="0" err="1">
                <a:solidFill>
                  <a:srgbClr val="0A06BA"/>
                </a:solidFill>
                <a:latin typeface="Consolas" panose="020B0609020204030204" pitchFamily="49" charset="0"/>
              </a:rPr>
              <a:t>Yw</a:t>
            </a:r>
            <a:r>
              <a:rPr lang="en-US" dirty="0">
                <a:solidFill>
                  <a:srgbClr val="0A06BA"/>
                </a:solidFill>
                <a:latin typeface="Consolas" panose="020B0609020204030204" pitchFamily="49" charset="0"/>
              </a:rPr>
              <a:t>, 24, </a:t>
            </a:r>
            <a:r>
              <a:rPr lang="en-US" dirty="0" err="1">
                <a:solidFill>
                  <a:srgbClr val="0A06BA"/>
                </a:solidFill>
                <a:latin typeface="Consolas" panose="020B0609020204030204" pitchFamily="49" charset="0"/>
              </a:rPr>
              <a:t>ylab</a:t>
            </a:r>
            <a:r>
              <a:rPr lang="en-US" dirty="0">
                <a:solidFill>
                  <a:srgbClr val="0A06BA"/>
                </a:solidFill>
                <a:latin typeface="Consolas" panose="020B0609020204030204" pitchFamily="49" charset="0"/>
              </a:rPr>
              <a:t>='CCF(</a:t>
            </a:r>
            <a:r>
              <a:rPr lang="en-US" dirty="0" err="1">
                <a:solidFill>
                  <a:srgbClr val="0A06BA"/>
                </a:solidFill>
                <a:latin typeface="Consolas" panose="020B0609020204030204" pitchFamily="49" charset="0"/>
              </a:rPr>
              <a:t>X,Yw</a:t>
            </a:r>
            <a:r>
              <a:rPr lang="en-US" dirty="0">
                <a:solidFill>
                  <a:srgbClr val="0A06BA"/>
                </a:solidFill>
                <a:latin typeface="Consolas" panose="020B0609020204030204" pitchFamily="49" charset="0"/>
              </a:rPr>
              <a:t>)', </a:t>
            </a:r>
            <a:r>
              <a:rPr lang="en-US" dirty="0" err="1">
                <a:solidFill>
                  <a:srgbClr val="0A06BA"/>
                </a:solidFill>
                <a:latin typeface="Consolas" panose="020B0609020204030204" pitchFamily="49" charset="0"/>
              </a:rPr>
              <a:t>ylim</a:t>
            </a:r>
            <a:r>
              <a:rPr lang="en-US" dirty="0">
                <a:solidFill>
                  <a:srgbClr val="0A06BA"/>
                </a:solidFill>
                <a:latin typeface="Consolas" panose="020B0609020204030204" pitchFamily="49" charset="0"/>
              </a:rPr>
              <a:t>=c(-.6,.6))</a:t>
            </a:r>
            <a:endParaRPr lang="ru-RU" dirty="0">
              <a:solidFill>
                <a:srgbClr val="0A06BA"/>
              </a:solidFill>
              <a:latin typeface="Consolas" panose="020B0609020204030204" pitchFamily="49" charset="0"/>
            </a:endParaRP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73</a:t>
            </a:fld>
            <a:endParaRPr lang="en-US"/>
          </a:p>
        </p:txBody>
      </p:sp>
    </p:spTree>
    <p:extLst>
      <p:ext uri="{BB962C8B-B14F-4D97-AF65-F5344CB8AC3E}">
        <p14:creationId xmlns:p14="http://schemas.microsoft.com/office/powerpoint/2010/main" val="1810240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8640" y="0"/>
            <a:ext cx="10481310" cy="1325563"/>
          </a:xfrm>
        </p:spPr>
        <p:txBody>
          <a:bodyPr>
            <a:normAutofit/>
          </a:bodyPr>
          <a:lstStyle/>
          <a:p>
            <a:r>
              <a:rPr lang="en-US" sz="4000" b="1" dirty="0"/>
              <a:t>Quiz and midterm practice. R</a:t>
            </a:r>
            <a:endParaRPr lang="ru-RU" sz="4000" dirty="0"/>
          </a:p>
        </p:txBody>
      </p:sp>
      <p:sp>
        <p:nvSpPr>
          <p:cNvPr id="3" name="Текст 2"/>
          <p:cNvSpPr>
            <a:spLocks noGrp="1"/>
          </p:cNvSpPr>
          <p:nvPr>
            <p:ph type="body" idx="1"/>
          </p:nvPr>
        </p:nvSpPr>
        <p:spPr>
          <a:xfrm>
            <a:off x="1073020" y="1459148"/>
            <a:ext cx="10058400" cy="4562172"/>
          </a:xfrm>
        </p:spPr>
        <p:txBody>
          <a:bodyPr>
            <a:noAutofit/>
          </a:bodyPr>
          <a:lstStyle/>
          <a:p>
            <a:pPr marL="0" indent="0" rtl="0" fontAlgn="ctr">
              <a:spcBef>
                <a:spcPts val="0"/>
              </a:spcBef>
              <a:spcAft>
                <a:spcPts val="0"/>
              </a:spcAft>
              <a:buNone/>
            </a:pPr>
            <a:r>
              <a:rPr lang="en-US" sz="2400" b="0" i="0" dirty="0">
                <a:effectLst/>
                <a:latin typeface="Calibri" panose="020F0502020204030204" pitchFamily="34" charset="0"/>
              </a:rPr>
              <a:t>Consider the following code:</a:t>
            </a:r>
          </a:p>
          <a:p>
            <a:pPr marL="0" marR="0" indent="0">
              <a:spcBef>
                <a:spcPts val="0"/>
              </a:spcBef>
              <a:spcAft>
                <a:spcPts val="0"/>
              </a:spcAft>
              <a:buNone/>
            </a:pPr>
            <a:r>
              <a:rPr lang="en-US" sz="2400" dirty="0">
                <a:effectLst/>
                <a:latin typeface="Calibri" panose="020F0502020204030204" pitchFamily="34" charset="0"/>
              </a:rPr>
              <a:t> </a:t>
            </a:r>
          </a:p>
          <a:p>
            <a:pPr marL="0" marR="0" indent="0">
              <a:spcBef>
                <a:spcPts val="0"/>
              </a:spcBef>
              <a:spcAft>
                <a:spcPts val="0"/>
              </a:spcAft>
              <a:buNone/>
            </a:pPr>
            <a:r>
              <a:rPr lang="en-US" sz="2400" dirty="0" err="1">
                <a:solidFill>
                  <a:srgbClr val="0000FF"/>
                </a:solidFill>
                <a:effectLst/>
                <a:latin typeface="Calibri" panose="020F0502020204030204" pitchFamily="34" charset="0"/>
              </a:rPr>
              <a:t>white_noise</a:t>
            </a:r>
            <a:r>
              <a:rPr lang="en-US" sz="2400" dirty="0">
                <a:solidFill>
                  <a:srgbClr val="0000FF"/>
                </a:solidFill>
                <a:effectLst/>
                <a:latin typeface="Calibri" panose="020F0502020204030204" pitchFamily="34" charset="0"/>
              </a:rPr>
              <a:t> &lt;- c(1.1245341, -0.1190138, -0.1215794)</a:t>
            </a:r>
          </a:p>
          <a:p>
            <a:pPr marL="0" marR="0" indent="0">
              <a:spcBef>
                <a:spcPts val="0"/>
              </a:spcBef>
              <a:spcAft>
                <a:spcPts val="0"/>
              </a:spcAft>
              <a:buNone/>
            </a:pPr>
            <a:r>
              <a:rPr lang="en-US" sz="2400" dirty="0">
                <a:solidFill>
                  <a:srgbClr val="0000FF"/>
                </a:solidFill>
                <a:effectLst/>
                <a:latin typeface="Calibri" panose="020F0502020204030204" pitchFamily="34" charset="0"/>
              </a:rPr>
              <a:t>filter(</a:t>
            </a:r>
            <a:r>
              <a:rPr lang="en-US" sz="2400" dirty="0" err="1">
                <a:solidFill>
                  <a:srgbClr val="0000FF"/>
                </a:solidFill>
                <a:effectLst/>
                <a:latin typeface="Calibri" panose="020F0502020204030204" pitchFamily="34" charset="0"/>
              </a:rPr>
              <a:t>white_noise</a:t>
            </a:r>
            <a:r>
              <a:rPr lang="en-US" sz="2400" dirty="0">
                <a:solidFill>
                  <a:srgbClr val="0000FF"/>
                </a:solidFill>
                <a:effectLst/>
                <a:latin typeface="Calibri" panose="020F0502020204030204" pitchFamily="34" charset="0"/>
              </a:rPr>
              <a:t>, sides = 2, filter = rep(1/3, 3))</a:t>
            </a:r>
          </a:p>
          <a:p>
            <a:pPr marL="0" marR="0" indent="0">
              <a:spcBef>
                <a:spcPts val="0"/>
              </a:spcBef>
              <a:spcAft>
                <a:spcPts val="0"/>
              </a:spcAft>
              <a:buNone/>
            </a:pPr>
            <a:r>
              <a:rPr lang="en-US" sz="2400" dirty="0">
                <a:effectLst/>
                <a:latin typeface="Calibri" panose="020F0502020204030204" pitchFamily="34" charset="0"/>
              </a:rPr>
              <a:t> </a:t>
            </a:r>
          </a:p>
          <a:p>
            <a:pPr marL="0" marR="0" indent="0">
              <a:spcBef>
                <a:spcPts val="0"/>
              </a:spcBef>
              <a:spcAft>
                <a:spcPts val="0"/>
              </a:spcAft>
              <a:buNone/>
            </a:pPr>
            <a:r>
              <a:rPr lang="en-US" sz="2400" dirty="0">
                <a:effectLst/>
                <a:latin typeface="Calibri" panose="020F0502020204030204" pitchFamily="34" charset="0"/>
              </a:rPr>
              <a:t>What will be the output? (You can compute it by hand or use R)</a:t>
            </a:r>
          </a:p>
          <a:p>
            <a:pPr marL="0" marR="0" indent="0">
              <a:spcBef>
                <a:spcPts val="0"/>
              </a:spcBef>
              <a:spcAft>
                <a:spcPts val="0"/>
              </a:spcAft>
              <a:buNone/>
            </a:pPr>
            <a:r>
              <a:rPr lang="en-US" sz="2400" dirty="0">
                <a:effectLst/>
                <a:latin typeface="Calibri" panose="020F0502020204030204" pitchFamily="34" charset="0"/>
              </a:rPr>
              <a:t> </a:t>
            </a:r>
          </a:p>
          <a:p>
            <a:pPr marL="342900" rtl="0" fontAlgn="ctr">
              <a:spcBef>
                <a:spcPts val="0"/>
              </a:spcBef>
              <a:spcAft>
                <a:spcPts val="0"/>
              </a:spcAft>
              <a:buFont typeface="+mj-lt"/>
              <a:buAutoNum type="alphaUcPeriod"/>
            </a:pPr>
            <a:r>
              <a:rPr lang="en-US" sz="2400" b="0" i="0" dirty="0">
                <a:effectLst/>
                <a:latin typeface="Calibri" panose="020F0502020204030204" pitchFamily="34" charset="0"/>
              </a:rPr>
              <a:t>NA 0.294647 NA</a:t>
            </a:r>
          </a:p>
          <a:p>
            <a:pPr marL="342900" rtl="0" fontAlgn="ctr">
              <a:spcBef>
                <a:spcPts val="0"/>
              </a:spcBef>
              <a:spcAft>
                <a:spcPts val="0"/>
              </a:spcAft>
              <a:buFont typeface="+mj-lt"/>
              <a:buAutoNum type="alphaUcPeriod"/>
            </a:pPr>
            <a:r>
              <a:rPr lang="en-US" sz="2400" b="0" i="0" dirty="0">
                <a:effectLst/>
                <a:latin typeface="Calibri" panose="020F0502020204030204" pitchFamily="34" charset="0"/>
              </a:rPr>
              <a:t>NA </a:t>
            </a:r>
            <a:r>
              <a:rPr lang="en-US" sz="2400" b="0" i="0" dirty="0" err="1">
                <a:effectLst/>
                <a:latin typeface="Calibri" panose="020F0502020204030204" pitchFamily="34" charset="0"/>
              </a:rPr>
              <a:t>NA</a:t>
            </a:r>
            <a:r>
              <a:rPr lang="en-US" sz="2400" b="0" i="0" dirty="0">
                <a:effectLst/>
                <a:latin typeface="Calibri" panose="020F0502020204030204" pitchFamily="34" charset="0"/>
              </a:rPr>
              <a:t> 0.294647</a:t>
            </a:r>
          </a:p>
          <a:p>
            <a:pPr marL="342900" rtl="0" fontAlgn="ctr">
              <a:spcBef>
                <a:spcPts val="0"/>
              </a:spcBef>
              <a:spcAft>
                <a:spcPts val="0"/>
              </a:spcAft>
              <a:buFont typeface="+mj-lt"/>
              <a:buAutoNum type="alphaUcPeriod"/>
            </a:pPr>
            <a:r>
              <a:rPr lang="en-US" sz="2400" b="0" i="0" dirty="0">
                <a:effectLst/>
                <a:latin typeface="Calibri" panose="020F0502020204030204" pitchFamily="34" charset="0"/>
              </a:rPr>
              <a:t>0.37484468 -0.03967125 -0.04052647</a:t>
            </a:r>
          </a:p>
          <a:p>
            <a:pPr marL="342900" rtl="0" fontAlgn="ctr">
              <a:spcBef>
                <a:spcPts val="0"/>
              </a:spcBef>
              <a:spcAft>
                <a:spcPts val="0"/>
              </a:spcAft>
              <a:buFont typeface="+mj-lt"/>
              <a:buAutoNum type="alphaUcPeriod"/>
            </a:pPr>
            <a:r>
              <a:rPr lang="en-US" sz="2400" b="0" i="0" dirty="0">
                <a:effectLst/>
                <a:latin typeface="Calibri" panose="020F0502020204030204" pitchFamily="34" charset="0"/>
              </a:rPr>
              <a:t>Error in filter(</a:t>
            </a:r>
            <a:r>
              <a:rPr lang="en-US" sz="2400" b="0" i="0" dirty="0" err="1">
                <a:effectLst/>
                <a:latin typeface="Calibri" panose="020F0502020204030204" pitchFamily="34" charset="0"/>
              </a:rPr>
              <a:t>white_noise</a:t>
            </a:r>
            <a:r>
              <a:rPr lang="en-US" sz="2400" b="0" i="0" dirty="0">
                <a:effectLst/>
                <a:latin typeface="Calibri" panose="020F0502020204030204" pitchFamily="34" charset="0"/>
              </a:rPr>
              <a:t>, sides = 2, filter = rep(1/3, 3)) :  'filter' is longer than time series</a:t>
            </a:r>
          </a:p>
          <a:p>
            <a:pPr marL="114300" indent="0">
              <a:buNone/>
            </a:pPr>
            <a:br>
              <a:rPr lang="en-CA" sz="2400" dirty="0"/>
            </a:br>
            <a:endParaRPr lang="ru-RU" sz="2400" dirty="0">
              <a:solidFill>
                <a:srgbClr val="0A06BA"/>
              </a:solidFill>
              <a:latin typeface="Consolas" panose="020B0609020204030204" pitchFamily="49" charset="0"/>
            </a:endParaRP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74</a:t>
            </a:fld>
            <a:endParaRPr lang="en-US"/>
          </a:p>
        </p:txBody>
      </p:sp>
    </p:spTree>
    <p:extLst>
      <p:ext uri="{BB962C8B-B14F-4D97-AF65-F5344CB8AC3E}">
        <p14:creationId xmlns:p14="http://schemas.microsoft.com/office/powerpoint/2010/main" val="3573256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8640" y="0"/>
            <a:ext cx="10481310" cy="1325563"/>
          </a:xfrm>
        </p:spPr>
        <p:txBody>
          <a:bodyPr>
            <a:normAutofit/>
          </a:bodyPr>
          <a:lstStyle/>
          <a:p>
            <a:r>
              <a:rPr lang="en-US" sz="4000" b="1" dirty="0"/>
              <a:t>Quiz and midterm practice. R</a:t>
            </a:r>
            <a:endParaRPr lang="ru-RU" sz="4000" dirty="0"/>
          </a:p>
        </p:txBody>
      </p:sp>
      <p:sp>
        <p:nvSpPr>
          <p:cNvPr id="3" name="Текст 2"/>
          <p:cNvSpPr>
            <a:spLocks noGrp="1"/>
          </p:cNvSpPr>
          <p:nvPr>
            <p:ph type="body" idx="1"/>
          </p:nvPr>
        </p:nvSpPr>
        <p:spPr>
          <a:xfrm>
            <a:off x="1073020" y="1459148"/>
            <a:ext cx="10058400" cy="4562172"/>
          </a:xfrm>
        </p:spPr>
        <p:txBody>
          <a:bodyPr>
            <a:normAutofit fontScale="92500" lnSpcReduction="20000"/>
          </a:bodyPr>
          <a:lstStyle/>
          <a:p>
            <a:pPr marL="114300" indent="0">
              <a:buNone/>
            </a:pPr>
            <a:r>
              <a:rPr lang="en-US" dirty="0">
                <a:solidFill>
                  <a:srgbClr val="0A06BA"/>
                </a:solidFill>
                <a:latin typeface="Consolas" panose="020B0609020204030204" pitchFamily="49" charset="0"/>
              </a:rPr>
              <a:t>x &lt;- </a:t>
            </a:r>
            <a:r>
              <a:rPr lang="en-US" dirty="0" err="1">
                <a:solidFill>
                  <a:srgbClr val="0A06BA"/>
                </a:solidFill>
                <a:latin typeface="Consolas" panose="020B0609020204030204" pitchFamily="49" charset="0"/>
              </a:rPr>
              <a:t>ts</a:t>
            </a:r>
            <a:r>
              <a:rPr lang="en-US" dirty="0">
                <a:solidFill>
                  <a:srgbClr val="0A06BA"/>
                </a:solidFill>
                <a:latin typeface="Consolas" panose="020B0609020204030204" pitchFamily="49" charset="0"/>
              </a:rPr>
              <a:t>(seq(100, 300, by = 100), start = 2)</a:t>
            </a:r>
          </a:p>
          <a:p>
            <a:pPr marL="114300" indent="0">
              <a:buNone/>
            </a:pPr>
            <a:r>
              <a:rPr lang="en-US" dirty="0">
                <a:solidFill>
                  <a:srgbClr val="0A06BA"/>
                </a:solidFill>
                <a:latin typeface="Consolas" panose="020B0609020204030204" pitchFamily="49" charset="0"/>
              </a:rPr>
              <a:t>y &lt;- </a:t>
            </a:r>
            <a:r>
              <a:rPr lang="en-US" dirty="0" err="1">
                <a:solidFill>
                  <a:srgbClr val="0A06BA"/>
                </a:solidFill>
                <a:latin typeface="Consolas" panose="020B0609020204030204" pitchFamily="49" charset="0"/>
              </a:rPr>
              <a:t>ts</a:t>
            </a:r>
            <a:r>
              <a:rPr lang="en-US" dirty="0">
                <a:solidFill>
                  <a:srgbClr val="0A06BA"/>
                </a:solidFill>
                <a:latin typeface="Consolas" panose="020B0609020204030204" pitchFamily="49" charset="0"/>
              </a:rPr>
              <a:t>(1:3)</a:t>
            </a:r>
          </a:p>
          <a:p>
            <a:pPr marL="114300" indent="0">
              <a:buNone/>
            </a:pPr>
            <a:r>
              <a:rPr lang="en-US" dirty="0">
                <a:solidFill>
                  <a:srgbClr val="0A06BA"/>
                </a:solidFill>
                <a:latin typeface="Consolas" panose="020B0609020204030204" pitchFamily="49" charset="0"/>
              </a:rPr>
              <a:t>x + y</a:t>
            </a:r>
          </a:p>
          <a:p>
            <a:pPr marL="114300" indent="0">
              <a:buNone/>
            </a:pPr>
            <a:r>
              <a:rPr lang="en-US" dirty="0">
                <a:solidFill>
                  <a:srgbClr val="0A06BA"/>
                </a:solidFill>
                <a:latin typeface="Consolas" panose="020B0609020204030204" pitchFamily="49" charset="0"/>
              </a:rPr>
              <a:t>	</a:t>
            </a:r>
          </a:p>
          <a:p>
            <a:pPr marL="114300" indent="0">
              <a:buNone/>
            </a:pPr>
            <a:r>
              <a:rPr lang="en-US" dirty="0">
                <a:solidFill>
                  <a:schemeClr val="tx1"/>
                </a:solidFill>
                <a:latin typeface="Consolas" panose="020B0609020204030204" pitchFamily="49" charset="0"/>
              </a:rPr>
              <a:t>What will be the output of the code above?</a:t>
            </a:r>
          </a:p>
          <a:p>
            <a:pPr marL="114300" indent="0">
              <a:buNone/>
            </a:pPr>
            <a:r>
              <a:rPr lang="en-US" dirty="0">
                <a:solidFill>
                  <a:schemeClr val="tx1"/>
                </a:solidFill>
                <a:latin typeface="Consolas" panose="020B0609020204030204" pitchFamily="49" charset="0"/>
              </a:rPr>
              <a:t>	</a:t>
            </a:r>
          </a:p>
          <a:p>
            <a:pPr marL="114300" indent="0">
              <a:buNone/>
            </a:pPr>
            <a:r>
              <a:rPr lang="en-US" dirty="0">
                <a:solidFill>
                  <a:schemeClr val="tx1"/>
                </a:solidFill>
                <a:latin typeface="Consolas" panose="020B0609020204030204" pitchFamily="49" charset="0"/>
              </a:rPr>
              <a:t>A. 102 203</a:t>
            </a:r>
          </a:p>
          <a:p>
            <a:pPr marL="114300" indent="0">
              <a:buNone/>
            </a:pPr>
            <a:r>
              <a:rPr lang="en-US" dirty="0">
                <a:solidFill>
                  <a:schemeClr val="tx1"/>
                </a:solidFill>
                <a:latin typeface="Consolas" panose="020B0609020204030204" pitchFamily="49" charset="0"/>
              </a:rPr>
              <a:t>B. 101 202 303</a:t>
            </a:r>
          </a:p>
          <a:p>
            <a:pPr marL="114300" indent="0">
              <a:buNone/>
            </a:pPr>
            <a:r>
              <a:rPr lang="en-US" dirty="0">
                <a:solidFill>
                  <a:schemeClr val="tx1"/>
                </a:solidFill>
                <a:latin typeface="Consolas" panose="020B0609020204030204" pitchFamily="49" charset="0"/>
              </a:rPr>
              <a:t>C. 606</a:t>
            </a:r>
          </a:p>
          <a:p>
            <a:pPr marL="114300" indent="0">
              <a:buNone/>
            </a:pPr>
            <a:r>
              <a:rPr lang="en-US" dirty="0">
                <a:solidFill>
                  <a:schemeClr val="tx1"/>
                </a:solidFill>
                <a:latin typeface="Consolas" panose="020B0609020204030204" pitchFamily="49" charset="0"/>
              </a:rPr>
              <a:t>D. Error in x + y : non-numeric argument to binary operator</a:t>
            </a:r>
            <a:endParaRPr lang="ru-RU" dirty="0">
              <a:solidFill>
                <a:schemeClr val="tx1"/>
              </a:solidFill>
              <a:latin typeface="Consolas" panose="020B0609020204030204" pitchFamily="49" charset="0"/>
            </a:endParaRP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75</a:t>
            </a:fld>
            <a:endParaRPr lang="en-US"/>
          </a:p>
        </p:txBody>
      </p:sp>
    </p:spTree>
    <p:extLst>
      <p:ext uri="{BB962C8B-B14F-4D97-AF65-F5344CB8AC3E}">
        <p14:creationId xmlns:p14="http://schemas.microsoft.com/office/powerpoint/2010/main" val="2676805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8640" y="0"/>
            <a:ext cx="10481310" cy="1325563"/>
          </a:xfrm>
        </p:spPr>
        <p:txBody>
          <a:bodyPr>
            <a:normAutofit/>
          </a:bodyPr>
          <a:lstStyle/>
          <a:p>
            <a:r>
              <a:rPr lang="en-US" sz="4000" b="1" dirty="0"/>
              <a:t>Quiz and midterm practice. R</a:t>
            </a:r>
            <a:endParaRPr lang="ru-RU" sz="4000" dirty="0"/>
          </a:p>
        </p:txBody>
      </p:sp>
      <p:sp>
        <p:nvSpPr>
          <p:cNvPr id="3" name="Текст 2"/>
          <p:cNvSpPr>
            <a:spLocks noGrp="1"/>
          </p:cNvSpPr>
          <p:nvPr>
            <p:ph type="body" idx="1"/>
          </p:nvPr>
        </p:nvSpPr>
        <p:spPr>
          <a:xfrm>
            <a:off x="1073020" y="1459148"/>
            <a:ext cx="10058400" cy="4562172"/>
          </a:xfrm>
        </p:spPr>
        <p:txBody>
          <a:bodyPr>
            <a:normAutofit fontScale="77500" lnSpcReduction="20000"/>
          </a:bodyPr>
          <a:lstStyle/>
          <a:p>
            <a:pPr marL="114300" indent="0">
              <a:buNone/>
            </a:pPr>
            <a:r>
              <a:rPr lang="en-US" dirty="0">
                <a:solidFill>
                  <a:srgbClr val="0A06BA"/>
                </a:solidFill>
                <a:latin typeface="Consolas" panose="020B0609020204030204" pitchFamily="49" charset="0"/>
              </a:rPr>
              <a:t>	</a:t>
            </a:r>
            <a:r>
              <a:rPr lang="en-US" dirty="0">
                <a:solidFill>
                  <a:schemeClr val="tx1"/>
                </a:solidFill>
                <a:latin typeface="Consolas" panose="020B0609020204030204" pitchFamily="49" charset="0"/>
              </a:rPr>
              <a:t>Consider the following code:</a:t>
            </a:r>
          </a:p>
          <a:p>
            <a:pPr marL="114300" indent="0">
              <a:buNone/>
            </a:pPr>
            <a:r>
              <a:rPr lang="en-US" dirty="0">
                <a:solidFill>
                  <a:srgbClr val="0A06BA"/>
                </a:solidFill>
                <a:latin typeface="Consolas" panose="020B0609020204030204" pitchFamily="49" charset="0"/>
              </a:rPr>
              <a:t>	</a:t>
            </a:r>
          </a:p>
          <a:p>
            <a:pPr marL="114300" indent="0">
              <a:buNone/>
            </a:pPr>
            <a:r>
              <a:rPr lang="en-US" dirty="0">
                <a:solidFill>
                  <a:srgbClr val="0A06BA"/>
                </a:solidFill>
                <a:latin typeface="Consolas" panose="020B0609020204030204" pitchFamily="49" charset="0"/>
              </a:rPr>
              <a:t>	t &lt;- </a:t>
            </a:r>
            <a:r>
              <a:rPr lang="en-US" dirty="0" err="1">
                <a:solidFill>
                  <a:srgbClr val="0A06BA"/>
                </a:solidFill>
                <a:latin typeface="Consolas" panose="020B0609020204030204" pitchFamily="49" charset="0"/>
              </a:rPr>
              <a:t>ts</a:t>
            </a:r>
            <a:r>
              <a:rPr lang="en-US" dirty="0">
                <a:solidFill>
                  <a:srgbClr val="0A06BA"/>
                </a:solidFill>
                <a:latin typeface="Consolas" panose="020B0609020204030204" pitchFamily="49" charset="0"/>
              </a:rPr>
              <a:t>(1:5, start = 2)</a:t>
            </a:r>
          </a:p>
          <a:p>
            <a:pPr marL="114300" indent="0">
              <a:buNone/>
            </a:pPr>
            <a:r>
              <a:rPr lang="en-US" dirty="0">
                <a:solidFill>
                  <a:srgbClr val="0A06BA"/>
                </a:solidFill>
                <a:latin typeface="Consolas" panose="020B0609020204030204" pitchFamily="49" charset="0"/>
              </a:rPr>
              <a:t>	</a:t>
            </a:r>
            <a:r>
              <a:rPr lang="en-US" dirty="0" err="1">
                <a:solidFill>
                  <a:srgbClr val="0A06BA"/>
                </a:solidFill>
                <a:latin typeface="Consolas" panose="020B0609020204030204" pitchFamily="49" charset="0"/>
              </a:rPr>
              <a:t>lagged_t</a:t>
            </a:r>
            <a:r>
              <a:rPr lang="en-US" dirty="0">
                <a:solidFill>
                  <a:srgbClr val="0A06BA"/>
                </a:solidFill>
                <a:latin typeface="Consolas" panose="020B0609020204030204" pitchFamily="49" charset="0"/>
              </a:rPr>
              <a:t> &lt;- lag(t, k = -1)</a:t>
            </a:r>
          </a:p>
          <a:p>
            <a:pPr marL="114300" indent="0">
              <a:buNone/>
            </a:pPr>
            <a:r>
              <a:rPr lang="en-US" dirty="0">
                <a:solidFill>
                  <a:srgbClr val="0A06BA"/>
                </a:solidFill>
                <a:latin typeface="Consolas" panose="020B0609020204030204" pitchFamily="49" charset="0"/>
              </a:rPr>
              <a:t>	time(</a:t>
            </a:r>
            <a:r>
              <a:rPr lang="en-US" dirty="0" err="1">
                <a:solidFill>
                  <a:srgbClr val="0A06BA"/>
                </a:solidFill>
                <a:latin typeface="Consolas" panose="020B0609020204030204" pitchFamily="49" charset="0"/>
              </a:rPr>
              <a:t>lagged_t</a:t>
            </a:r>
            <a:r>
              <a:rPr lang="en-US" dirty="0">
                <a:solidFill>
                  <a:srgbClr val="0A06BA"/>
                </a:solidFill>
                <a:latin typeface="Consolas" panose="020B0609020204030204" pitchFamily="49" charset="0"/>
              </a:rPr>
              <a:t>)</a:t>
            </a:r>
          </a:p>
          <a:p>
            <a:pPr marL="114300" indent="0">
              <a:buNone/>
            </a:pPr>
            <a:r>
              <a:rPr lang="en-US" dirty="0">
                <a:solidFill>
                  <a:srgbClr val="0A06BA"/>
                </a:solidFill>
                <a:latin typeface="Consolas" panose="020B0609020204030204" pitchFamily="49" charset="0"/>
              </a:rPr>
              <a:t>	</a:t>
            </a:r>
          </a:p>
          <a:p>
            <a:pPr marL="114300" indent="0">
              <a:buNone/>
            </a:pPr>
            <a:r>
              <a:rPr lang="en-US" dirty="0">
                <a:solidFill>
                  <a:srgbClr val="0A06BA"/>
                </a:solidFill>
                <a:latin typeface="Consolas" panose="020B0609020204030204" pitchFamily="49" charset="0"/>
              </a:rPr>
              <a:t>	</a:t>
            </a:r>
            <a:r>
              <a:rPr lang="en-US" dirty="0">
                <a:solidFill>
                  <a:schemeClr val="tx1"/>
                </a:solidFill>
                <a:latin typeface="Consolas" panose="020B0609020204030204" pitchFamily="49" charset="0"/>
              </a:rPr>
              <a:t>What time values will be printed?</a:t>
            </a:r>
          </a:p>
          <a:p>
            <a:pPr marL="114300" indent="0">
              <a:buNone/>
            </a:pPr>
            <a:r>
              <a:rPr lang="en-US" dirty="0">
                <a:solidFill>
                  <a:schemeClr val="tx1"/>
                </a:solidFill>
                <a:latin typeface="Consolas" panose="020B0609020204030204" pitchFamily="49" charset="0"/>
              </a:rPr>
              <a:t>	</a:t>
            </a:r>
          </a:p>
          <a:p>
            <a:pPr marL="114300" indent="0">
              <a:buNone/>
            </a:pPr>
            <a:r>
              <a:rPr lang="en-US" dirty="0">
                <a:solidFill>
                  <a:schemeClr val="tx1"/>
                </a:solidFill>
                <a:latin typeface="Consolas" panose="020B0609020204030204" pitchFamily="49" charset="0"/>
              </a:rPr>
              <a:t>	A. 3 4 5 6 7</a:t>
            </a:r>
          </a:p>
          <a:p>
            <a:pPr marL="114300" indent="0">
              <a:buNone/>
            </a:pPr>
            <a:r>
              <a:rPr lang="en-US" dirty="0">
                <a:solidFill>
                  <a:schemeClr val="tx1"/>
                </a:solidFill>
                <a:latin typeface="Consolas" panose="020B0609020204030204" pitchFamily="49" charset="0"/>
              </a:rPr>
              <a:t>	B. 1 2 3 4 5</a:t>
            </a:r>
          </a:p>
          <a:p>
            <a:pPr marL="114300" indent="0">
              <a:buNone/>
            </a:pPr>
            <a:r>
              <a:rPr lang="en-US" dirty="0">
                <a:solidFill>
                  <a:schemeClr val="tx1"/>
                </a:solidFill>
                <a:latin typeface="Consolas" panose="020B0609020204030204" pitchFamily="49" charset="0"/>
              </a:rPr>
              <a:t>	C. 0 1 2 3 4</a:t>
            </a:r>
          </a:p>
          <a:p>
            <a:pPr marL="114300" indent="0">
              <a:buNone/>
            </a:pPr>
            <a:r>
              <a:rPr lang="en-US" dirty="0">
                <a:solidFill>
                  <a:schemeClr val="tx1"/>
                </a:solidFill>
                <a:latin typeface="Consolas" panose="020B0609020204030204" pitchFamily="49" charset="0"/>
              </a:rPr>
              <a:t>	D. 2 3 4 5 6</a:t>
            </a:r>
          </a:p>
          <a:p>
            <a:pPr marL="114300" indent="0">
              <a:buNone/>
            </a:pPr>
            <a:endParaRPr lang="en-US" dirty="0">
              <a:solidFill>
                <a:schemeClr val="tx1"/>
              </a:solidFill>
              <a:latin typeface="Consolas" panose="020B0609020204030204" pitchFamily="49" charset="0"/>
            </a:endParaRPr>
          </a:p>
          <a:p>
            <a:pPr marL="114300" indent="0">
              <a:buNone/>
            </a:pPr>
            <a:endParaRPr lang="en-US" dirty="0">
              <a:solidFill>
                <a:schemeClr val="tx1"/>
              </a:solidFill>
              <a:latin typeface="Consolas" panose="020B0609020204030204" pitchFamily="49" charset="0"/>
            </a:endParaRPr>
          </a:p>
          <a:p>
            <a:pPr marL="114300" indent="0">
              <a:buNone/>
            </a:pPr>
            <a:endParaRPr lang="ru-RU" dirty="0">
              <a:solidFill>
                <a:srgbClr val="0A06BA"/>
              </a:solidFill>
              <a:latin typeface="Consolas" panose="020B0609020204030204" pitchFamily="49" charset="0"/>
            </a:endParaRP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76</a:t>
            </a:fld>
            <a:endParaRPr lang="en-US"/>
          </a:p>
        </p:txBody>
      </p:sp>
    </p:spTree>
    <p:extLst>
      <p:ext uri="{BB962C8B-B14F-4D97-AF65-F5344CB8AC3E}">
        <p14:creationId xmlns:p14="http://schemas.microsoft.com/office/powerpoint/2010/main" val="30239902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8640" y="0"/>
            <a:ext cx="10481310" cy="1325563"/>
          </a:xfrm>
        </p:spPr>
        <p:txBody>
          <a:bodyPr>
            <a:normAutofit/>
          </a:bodyPr>
          <a:lstStyle/>
          <a:p>
            <a:r>
              <a:rPr lang="en-US" sz="4000" b="1" dirty="0"/>
              <a:t>Quiz and midterm practice textbook problems</a:t>
            </a:r>
            <a:endParaRPr lang="ru-RU" sz="4000" dirty="0"/>
          </a:p>
        </p:txBody>
      </p:sp>
      <p:sp>
        <p:nvSpPr>
          <p:cNvPr id="3" name="Текст 2"/>
          <p:cNvSpPr>
            <a:spLocks noGrp="1"/>
          </p:cNvSpPr>
          <p:nvPr>
            <p:ph type="body" idx="1"/>
          </p:nvPr>
        </p:nvSpPr>
        <p:spPr>
          <a:xfrm>
            <a:off x="1073020" y="1459148"/>
            <a:ext cx="10058400" cy="4562172"/>
          </a:xfrm>
        </p:spPr>
        <p:txBody>
          <a:bodyPr>
            <a:normAutofit/>
          </a:bodyPr>
          <a:lstStyle/>
          <a:p>
            <a:pPr marL="628650" indent="-514350">
              <a:buFont typeface="+mj-lt"/>
              <a:buAutoNum type="arabicPeriod"/>
            </a:pPr>
            <a:r>
              <a:rPr lang="en-CA" i="0" dirty="0">
                <a:solidFill>
                  <a:srgbClr val="000000"/>
                </a:solidFill>
                <a:effectLst/>
                <a:latin typeface="TeXGyreTermes-Bold"/>
              </a:rPr>
              <a:t>Read sections 1.1-1.5 of chapter 1.</a:t>
            </a:r>
          </a:p>
          <a:p>
            <a:pPr marL="628650" indent="-514350">
              <a:buFont typeface="+mj-lt"/>
              <a:buAutoNum type="arabicPeriod"/>
            </a:pPr>
            <a:r>
              <a:rPr lang="en-CA" dirty="0">
                <a:solidFill>
                  <a:srgbClr val="000000"/>
                </a:solidFill>
                <a:latin typeface="TeXGyreTermes-Bold"/>
              </a:rPr>
              <a:t>Re-solve the chapter examples by yourself.</a:t>
            </a:r>
            <a:endParaRPr lang="en-CA" i="0" dirty="0">
              <a:solidFill>
                <a:srgbClr val="000000"/>
              </a:solidFill>
              <a:effectLst/>
              <a:latin typeface="TeXGyreTermes-Bold"/>
            </a:endParaRPr>
          </a:p>
          <a:p>
            <a:pPr marL="628650" indent="-514350">
              <a:buFont typeface="+mj-lt"/>
              <a:buAutoNum type="arabicPeriod"/>
            </a:pPr>
            <a:r>
              <a:rPr lang="en-CA" i="0" dirty="0">
                <a:solidFill>
                  <a:srgbClr val="000000"/>
                </a:solidFill>
                <a:effectLst/>
                <a:latin typeface="TeXGyreTermes-Bold"/>
              </a:rPr>
              <a:t>Solve the following problems, using pen and paper plus R programming: 1.2, 1.3, 1.4, 1.6, 1.19</a:t>
            </a:r>
            <a:br>
              <a:rPr lang="en-CA" dirty="0"/>
            </a:br>
            <a:endParaRPr lang="ru-RU" dirty="0">
              <a:solidFill>
                <a:srgbClr val="0A06BA"/>
              </a:solidFill>
              <a:latin typeface="Consolas" panose="020B0609020204030204" pitchFamily="49" charset="0"/>
            </a:endParaRPr>
          </a:p>
        </p:txBody>
      </p:sp>
      <p:sp>
        <p:nvSpPr>
          <p:cNvPr id="5" name="Номер слайда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77</a:t>
            </a:fld>
            <a:endParaRPr lang="en-US"/>
          </a:p>
        </p:txBody>
      </p:sp>
    </p:spTree>
    <p:extLst>
      <p:ext uri="{BB962C8B-B14F-4D97-AF65-F5344CB8AC3E}">
        <p14:creationId xmlns:p14="http://schemas.microsoft.com/office/powerpoint/2010/main" val="846625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80" b="712"/>
          <a:stretch/>
        </p:blipFill>
        <p:spPr bwMode="auto">
          <a:xfrm>
            <a:off x="5193015" y="1174173"/>
            <a:ext cx="6080096" cy="5364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Заголовок 5"/>
          <p:cNvSpPr>
            <a:spLocks noGrp="1"/>
          </p:cNvSpPr>
          <p:nvPr>
            <p:ph type="title"/>
          </p:nvPr>
        </p:nvSpPr>
        <p:spPr/>
        <p:txBody>
          <a:bodyPr/>
          <a:lstStyle/>
          <a:p>
            <a:r>
              <a:rPr lang="en-US" dirty="0"/>
              <a:t>Example 1.5 El Niño and Fish Population</a:t>
            </a:r>
            <a:endParaRPr lang="ru-RU" dirty="0"/>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8" name="Текст 7"/>
          <p:cNvSpPr>
            <a:spLocks noGrp="1"/>
          </p:cNvSpPr>
          <p:nvPr>
            <p:ph type="body" idx="4294967295"/>
          </p:nvPr>
        </p:nvSpPr>
        <p:spPr>
          <a:xfrm>
            <a:off x="346364" y="1439430"/>
            <a:ext cx="4765963" cy="4074679"/>
          </a:xfrm>
        </p:spPr>
        <p:txBody>
          <a:bodyPr>
            <a:normAutofit/>
          </a:bodyPr>
          <a:lstStyle/>
          <a:p>
            <a:pPr algn="just"/>
            <a:r>
              <a:rPr lang="en-US" sz="2000" dirty="0"/>
              <a:t>We may also be interested in analyzing several time series at once. </a:t>
            </a:r>
          </a:p>
          <a:p>
            <a:pPr algn="just"/>
            <a:r>
              <a:rPr lang="en-US" sz="2000" dirty="0"/>
              <a:t> Both series in Figure 1.6 exhibit repetitive behavior, with regularly repeating cycles that are easily visible. This periodic behavior is of interest because underlying processes of interest may be regular and the rate or frequency of oscillation characterizing the behavior of the underlying series would help to identify them.</a:t>
            </a:r>
          </a:p>
        </p:txBody>
      </p:sp>
    </p:spTree>
    <p:extLst>
      <p:ext uri="{BB962C8B-B14F-4D97-AF65-F5344CB8AC3E}">
        <p14:creationId xmlns:p14="http://schemas.microsoft.com/office/powerpoint/2010/main" val="345295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1246909"/>
            <a:ext cx="10515600" cy="1916257"/>
          </a:xfrm>
        </p:spPr>
        <p:txBody>
          <a:bodyPr/>
          <a:lstStyle/>
          <a:p>
            <a:r>
              <a:rPr lang="en-US" dirty="0">
                <a:solidFill>
                  <a:schemeClr val="bg1">
                    <a:lumMod val="65000"/>
                  </a:schemeClr>
                </a:solidFill>
              </a:rPr>
              <a:t>Chapter 1</a:t>
            </a:r>
            <a:br>
              <a:rPr lang="en-US" dirty="0">
                <a:solidFill>
                  <a:schemeClr val="bg1">
                    <a:lumMod val="65000"/>
                  </a:schemeClr>
                </a:solidFill>
              </a:rPr>
            </a:br>
            <a:r>
              <a:rPr lang="en-US" dirty="0">
                <a:solidFill>
                  <a:schemeClr val="bg1">
                    <a:lumMod val="65000"/>
                  </a:schemeClr>
                </a:solidFill>
              </a:rPr>
              <a:t>Characteristics of Time Series</a:t>
            </a:r>
            <a:endParaRPr lang="ru-RU" dirty="0">
              <a:solidFill>
                <a:schemeClr val="bg1">
                  <a:lumMod val="65000"/>
                </a:schemeClr>
              </a:solidFill>
            </a:endParaRPr>
          </a:p>
        </p:txBody>
      </p:sp>
      <p:sp>
        <p:nvSpPr>
          <p:cNvPr id="5" name="Текст 4"/>
          <p:cNvSpPr>
            <a:spLocks noGrp="1"/>
          </p:cNvSpPr>
          <p:nvPr>
            <p:ph type="body" idx="1"/>
          </p:nvPr>
        </p:nvSpPr>
        <p:spPr>
          <a:xfrm>
            <a:off x="1676400" y="3758191"/>
            <a:ext cx="10515600" cy="1500187"/>
          </a:xfrm>
        </p:spPr>
        <p:txBody>
          <a:bodyPr>
            <a:normAutofit/>
          </a:bodyPr>
          <a:lstStyle/>
          <a:p>
            <a:r>
              <a:rPr lang="en-US" sz="4000" dirty="0">
                <a:solidFill>
                  <a:srgbClr val="C00000"/>
                </a:solidFill>
              </a:rPr>
              <a:t>1.2 Time Series Statistical Models</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Tree>
    <p:extLst>
      <p:ext uri="{BB962C8B-B14F-4D97-AF65-F5344CB8AC3E}">
        <p14:creationId xmlns:p14="http://schemas.microsoft.com/office/powerpoint/2010/main" val="14124448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7253</TotalTime>
  <Words>6793</Words>
  <Application>Microsoft Office PowerPoint</Application>
  <PresentationFormat>Widescreen</PresentationFormat>
  <Paragraphs>1062</Paragraphs>
  <Slides>77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Cambria Math</vt:lpstr>
      <vt:lpstr>Consolas</vt:lpstr>
      <vt:lpstr>TeXGyreTermes-Bold</vt:lpstr>
      <vt:lpstr>VAG Rounded Std</vt:lpstr>
      <vt:lpstr>Office Theme</vt:lpstr>
      <vt:lpstr>`</vt:lpstr>
      <vt:lpstr>Agenda</vt:lpstr>
      <vt:lpstr>Chapter 1 Characteristics of Time Series</vt:lpstr>
      <vt:lpstr>Example 1.1 Johnson &amp; Johnson Quarterly Earnings</vt:lpstr>
      <vt:lpstr>Example 1.2 Global Warming</vt:lpstr>
      <vt:lpstr>Example 1.3 Speech Data</vt:lpstr>
      <vt:lpstr>Example 1.4 Dow Jones Industrial Average</vt:lpstr>
      <vt:lpstr>Example 1.5 El Niño and Fish Population</vt:lpstr>
      <vt:lpstr>Chapter 1 Characteristics of Time Series</vt:lpstr>
      <vt:lpstr>Definition of Time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Basic manipulations with series</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Quiz and midterm practice</vt:lpstr>
      <vt:lpstr>Example 1.8 White Noise</vt:lpstr>
      <vt:lpstr>Quiz and midterm practice</vt:lpstr>
      <vt:lpstr>Example 1.9 Moving Averages and Filtering</vt:lpstr>
      <vt:lpstr>Example 1.10 Autoregression</vt:lpstr>
      <vt:lpstr>Example 1.11 Random Walk with Drift</vt:lpstr>
      <vt:lpstr>Example 1.12 Signal in Noise</vt:lpstr>
      <vt:lpstr>Chapter 1 Characteristics of Time Series</vt:lpstr>
      <vt:lpstr>The mean function</vt:lpstr>
      <vt:lpstr>The autocovariance function</vt:lpstr>
      <vt:lpstr>The autocovariance function</vt:lpstr>
      <vt:lpstr>The cross-covariance</vt:lpstr>
      <vt:lpstr>Quiz and midterm practice</vt:lpstr>
      <vt:lpstr>Chapter 1 Characteristics of Time Series</vt:lpstr>
      <vt:lpstr>Definitions</vt:lpstr>
      <vt:lpstr>Properties of stationary series</vt:lpstr>
      <vt:lpstr>More examples of stationary and non-stationary time series</vt:lpstr>
      <vt:lpstr>Several special properties of γ(h) for a stationary process</vt:lpstr>
      <vt:lpstr>Joint stationarity</vt:lpstr>
      <vt:lpstr>Quiz and midterm practice</vt:lpstr>
      <vt:lpstr>Chapter 1 Characteristics of Time Series</vt:lpstr>
      <vt:lpstr>Sample mean </vt:lpstr>
      <vt:lpstr>Quiz and midterm practice</vt:lpstr>
      <vt:lpstr>Sample autocovariance function</vt:lpstr>
      <vt:lpstr>Large-Sample Distribution of the ACF</vt:lpstr>
      <vt:lpstr>Examples</vt:lpstr>
      <vt:lpstr>Example 1.26 A Simulated Time Series</vt:lpstr>
      <vt:lpstr>Quiz and midterm practice</vt:lpstr>
      <vt:lpstr>Sample cross-correlation</vt:lpstr>
      <vt:lpstr>Example 1.28  SOI and Recruitment Correlation Analysis</vt:lpstr>
      <vt:lpstr>Example 1.28  SOI and Recruitment Correlation Analysis (continue)</vt:lpstr>
      <vt:lpstr>Example 1.29 Prewhitening and Cross Correlation Analysis</vt:lpstr>
      <vt:lpstr>Example 1.29 Prewhitening and Cross Correlation Analysis(continue)</vt:lpstr>
      <vt:lpstr>Example 1.29 Prewhitening and Cross Correlation Analysis (R code)</vt:lpstr>
      <vt:lpstr>Quiz and midterm practice. R</vt:lpstr>
      <vt:lpstr>Quiz and midterm practice. R</vt:lpstr>
      <vt:lpstr>Quiz and midterm practice. R</vt:lpstr>
      <vt:lpstr>Quiz and midterm practice textbook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dc:title>
  <dc:creator>Assa</dc:creator>
  <cp:lastModifiedBy>boris garbuzov</cp:lastModifiedBy>
  <cp:revision>393</cp:revision>
  <dcterms:created xsi:type="dcterms:W3CDTF">2020-07-29T06:49:03Z</dcterms:created>
  <dcterms:modified xsi:type="dcterms:W3CDTF">2021-02-01T14:17:49Z</dcterms:modified>
</cp:coreProperties>
</file>